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56" r:id="rId2"/>
    <p:sldId id="994" r:id="rId3"/>
    <p:sldId id="350" r:id="rId4"/>
    <p:sldId id="621" r:id="rId5"/>
    <p:sldId id="622" r:id="rId6"/>
    <p:sldId id="675" r:id="rId7"/>
    <p:sldId id="540" r:id="rId8"/>
    <p:sldId id="924" r:id="rId9"/>
    <p:sldId id="995" r:id="rId10"/>
    <p:sldId id="263" r:id="rId11"/>
    <p:sldId id="264" r:id="rId12"/>
    <p:sldId id="267" r:id="rId13"/>
    <p:sldId id="265" r:id="rId14"/>
    <p:sldId id="266" r:id="rId15"/>
    <p:sldId id="268" r:id="rId16"/>
    <p:sldId id="996" r:id="rId17"/>
    <p:sldId id="269" r:id="rId18"/>
    <p:sldId id="270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988" r:id="rId29"/>
    <p:sldId id="281" r:id="rId30"/>
    <p:sldId id="282" r:id="rId31"/>
    <p:sldId id="283" r:id="rId32"/>
    <p:sldId id="284" r:id="rId33"/>
    <p:sldId id="285" r:id="rId34"/>
    <p:sldId id="287" r:id="rId35"/>
    <p:sldId id="288" r:id="rId36"/>
    <p:sldId id="289" r:id="rId37"/>
    <p:sldId id="291" r:id="rId38"/>
    <p:sldId id="989" r:id="rId39"/>
    <p:sldId id="322" r:id="rId40"/>
    <p:sldId id="929" r:id="rId41"/>
    <p:sldId id="954" r:id="rId42"/>
    <p:sldId id="968" r:id="rId43"/>
    <p:sldId id="982" r:id="rId44"/>
    <p:sldId id="969" r:id="rId45"/>
    <p:sldId id="970" r:id="rId46"/>
    <p:sldId id="972" r:id="rId47"/>
    <p:sldId id="973" r:id="rId48"/>
    <p:sldId id="974" r:id="rId49"/>
    <p:sldId id="976" r:id="rId50"/>
    <p:sldId id="990" r:id="rId51"/>
    <p:sldId id="992" r:id="rId52"/>
    <p:sldId id="977" r:id="rId53"/>
    <p:sldId id="983" r:id="rId54"/>
    <p:sldId id="978" r:id="rId55"/>
    <p:sldId id="979" r:id="rId56"/>
    <p:sldId id="980" r:id="rId57"/>
    <p:sldId id="981" r:id="rId58"/>
    <p:sldId id="984" r:id="rId59"/>
    <p:sldId id="985" r:id="rId60"/>
    <p:sldId id="260" r:id="rId61"/>
    <p:sldId id="987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981"/>
    <p:restoredTop sz="86428"/>
  </p:normalViewPr>
  <p:slideViewPr>
    <p:cSldViewPr snapToGrid="0" snapToObjects="1">
      <p:cViewPr varScale="1">
        <p:scale>
          <a:sx n="207" d="100"/>
          <a:sy n="207" d="100"/>
        </p:scale>
        <p:origin x="736" y="168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10/6/22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10/6/22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6.png"/><Relationship Id="rId3" Type="http://schemas.openxmlformats.org/officeDocument/2006/relationships/image" Target="../media/image1600.png"/><Relationship Id="rId7" Type="http://schemas.openxmlformats.org/officeDocument/2006/relationships/image" Target="../media/image200.png"/><Relationship Id="rId12" Type="http://schemas.openxmlformats.org/officeDocument/2006/relationships/image" Target="../media/image25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11" Type="http://schemas.openxmlformats.org/officeDocument/2006/relationships/image" Target="../media/image240.png"/><Relationship Id="rId5" Type="http://schemas.openxmlformats.org/officeDocument/2006/relationships/image" Target="../media/image180.png"/><Relationship Id="rId10" Type="http://schemas.openxmlformats.org/officeDocument/2006/relationships/image" Target="../media/image230.png"/><Relationship Id="rId4" Type="http://schemas.openxmlformats.org/officeDocument/2006/relationships/image" Target="../media/image1700.png"/><Relationship Id="rId9" Type="http://schemas.openxmlformats.org/officeDocument/2006/relationships/image" Target="../media/image220.png"/><Relationship Id="rId14" Type="http://schemas.openxmlformats.org/officeDocument/2006/relationships/image" Target="../media/image2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5" Type="http://schemas.openxmlformats.org/officeDocument/2006/relationships/image" Target="../media/image34.png"/><Relationship Id="rId4" Type="http://schemas.openxmlformats.org/officeDocument/2006/relationships/image" Target="../media/image3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5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7" Type="http://schemas.openxmlformats.org/officeDocument/2006/relationships/image" Target="../media/image30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image" Target="../media/image51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4" Type="http://schemas.openxmlformats.org/officeDocument/2006/relationships/image" Target="../media/image7.tif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12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059" y="15261"/>
            <a:ext cx="10515600" cy="1325563"/>
          </a:xfrm>
        </p:spPr>
        <p:txBody>
          <a:bodyPr/>
          <a:lstStyle/>
          <a:p>
            <a:r>
              <a:rPr lang="en-US" dirty="0"/>
              <a:t>Occam’s Razor</a:t>
            </a:r>
          </a:p>
        </p:txBody>
      </p:sp>
      <p:sp>
        <p:nvSpPr>
          <p:cNvPr id="5" name="Rectangle 4"/>
          <p:cNvSpPr/>
          <p:nvPr/>
        </p:nvSpPr>
        <p:spPr>
          <a:xfrm>
            <a:off x="1167714" y="1389319"/>
            <a:ext cx="1035143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“An explanation of the data should be made as simple as possible, but no simpler.”                                     -- Einstein</a:t>
            </a:r>
            <a:r>
              <a:rPr lang="en-US" sz="3200" b="1" dirty="0">
                <a:solidFill>
                  <a:schemeClr val="accent1"/>
                </a:solidFill>
              </a:rPr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092" y="4885727"/>
            <a:ext cx="2824106" cy="18827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67714" y="2937126"/>
            <a:ext cx="1057797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</a:t>
            </a:r>
            <a:r>
              <a:rPr lang="en-US" sz="3200" dirty="0" err="1"/>
              <a:t>entia</a:t>
            </a:r>
            <a:r>
              <a:rPr lang="en-US" sz="3200" dirty="0"/>
              <a:t> non </a:t>
            </a:r>
            <a:r>
              <a:rPr lang="en-US" sz="3200" dirty="0" err="1"/>
              <a:t>sunt</a:t>
            </a:r>
            <a:r>
              <a:rPr lang="en-US" sz="3200" dirty="0"/>
              <a:t> </a:t>
            </a:r>
            <a:r>
              <a:rPr lang="en-US" sz="3200" dirty="0" err="1"/>
              <a:t>multiplicanda</a:t>
            </a:r>
            <a:r>
              <a:rPr lang="en-US" sz="3200" dirty="0"/>
              <a:t> </a:t>
            </a:r>
            <a:r>
              <a:rPr lang="en-US" sz="3200" dirty="0" err="1"/>
              <a:t>praeter</a:t>
            </a:r>
            <a:r>
              <a:rPr lang="en-US" sz="3200" dirty="0"/>
              <a:t> </a:t>
            </a:r>
            <a:r>
              <a:rPr lang="en-US" sz="3200" dirty="0" err="1"/>
              <a:t>necessitatem</a:t>
            </a:r>
            <a:r>
              <a:rPr lang="en-US" sz="3200" dirty="0"/>
              <a:t>”</a:t>
            </a:r>
          </a:p>
          <a:p>
            <a:r>
              <a:rPr lang="en-US" sz="3200" dirty="0"/>
              <a:t> (entities must not be multiplied </a:t>
            </a:r>
            <a:r>
              <a:rPr lang="en-US" sz="3200" dirty="0">
                <a:solidFill>
                  <a:schemeClr val="accent1"/>
                </a:solidFill>
              </a:rPr>
              <a:t>beyond necessity</a:t>
            </a:r>
            <a:r>
              <a:rPr lang="en-US" sz="3200" dirty="0"/>
              <a:t>)</a:t>
            </a:r>
          </a:p>
          <a:p>
            <a:r>
              <a:rPr lang="en-US" sz="3200" dirty="0"/>
              <a:t>                                                                     -- William of Occam</a:t>
            </a:r>
          </a:p>
        </p:txBody>
      </p:sp>
      <p:sp>
        <p:nvSpPr>
          <p:cNvPr id="8" name="Rectangle 7"/>
          <p:cNvSpPr/>
          <p:nvPr/>
        </p:nvSpPr>
        <p:spPr>
          <a:xfrm>
            <a:off x="1728181" y="5288487"/>
            <a:ext cx="461524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“trimming down” </a:t>
            </a:r>
          </a:p>
          <a:p>
            <a:r>
              <a:rPr lang="en-US" sz="3200" dirty="0"/>
              <a:t>unnecessary explanation </a:t>
            </a:r>
          </a:p>
        </p:txBody>
      </p:sp>
    </p:spTree>
    <p:extLst>
      <p:ext uri="{BB962C8B-B14F-4D97-AF65-F5344CB8AC3E}">
        <p14:creationId xmlns:p14="http://schemas.microsoft.com/office/powerpoint/2010/main" val="166366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5800" y="2738207"/>
            <a:ext cx="10855410" cy="1643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84655" y="3267545"/>
            <a:ext cx="107565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The </a:t>
            </a:r>
            <a:r>
              <a:rPr lang="en-US" sz="3200" dirty="0">
                <a:solidFill>
                  <a:schemeClr val="accent1"/>
                </a:solidFill>
              </a:rPr>
              <a:t>simplest</a:t>
            </a:r>
            <a:r>
              <a:rPr lang="en-US" sz="3200" dirty="0"/>
              <a:t> model that fits the data is also the most </a:t>
            </a:r>
            <a:r>
              <a:rPr lang="en-US" sz="3200" dirty="0">
                <a:solidFill>
                  <a:schemeClr val="accent1"/>
                </a:solidFill>
              </a:rPr>
              <a:t>plausible</a:t>
            </a:r>
          </a:p>
        </p:txBody>
      </p:sp>
      <p:sp>
        <p:nvSpPr>
          <p:cNvPr id="6" name="Rectangle 5"/>
          <p:cNvSpPr/>
          <p:nvPr/>
        </p:nvSpPr>
        <p:spPr>
          <a:xfrm>
            <a:off x="5807676" y="5173699"/>
            <a:ext cx="68524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What does it mean to be simple?</a:t>
            </a:r>
          </a:p>
        </p:txBody>
      </p:sp>
      <p:sp>
        <p:nvSpPr>
          <p:cNvPr id="8" name="Rectangle 7"/>
          <p:cNvSpPr/>
          <p:nvPr/>
        </p:nvSpPr>
        <p:spPr>
          <a:xfrm>
            <a:off x="5807676" y="5965742"/>
            <a:ext cx="68524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Why is simple better?</a:t>
            </a:r>
          </a:p>
        </p:txBody>
      </p:sp>
    </p:spTree>
    <p:extLst>
      <p:ext uri="{BB962C8B-B14F-4D97-AF65-F5344CB8AC3E}">
        <p14:creationId xmlns:p14="http://schemas.microsoft.com/office/powerpoint/2010/main" val="373726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956" y="481913"/>
            <a:ext cx="2680703" cy="26704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860" y="481913"/>
            <a:ext cx="2649731" cy="26704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57" y="4077730"/>
            <a:ext cx="2765308" cy="26484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611" y="4048836"/>
            <a:ext cx="3050800" cy="271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1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Model?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00676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a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to be simple</a:t>
                </a:r>
              </a:p>
              <a:p>
                <a:pPr lvl="1"/>
                <a:r>
                  <a:rPr lang="en-US" dirty="0"/>
                  <a:t># dichotomies it can generate is small</a:t>
                </a:r>
              </a:p>
              <a:p>
                <a:pPr lvl="1"/>
                <a:r>
                  <a:rPr lang="en-US" dirty="0"/>
                  <a:t>VC Dimension is small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For a hypothesis </a:t>
                </a:r>
                <a:r>
                  <a:rPr lang="en-US" i="1" dirty="0">
                    <a:solidFill>
                      <a:schemeClr val="accent1"/>
                    </a:solidFill>
                  </a:rPr>
                  <a:t>h</a:t>
                </a:r>
                <a:r>
                  <a:rPr lang="en-US" i="1" dirty="0"/>
                  <a:t> </a:t>
                </a:r>
                <a:r>
                  <a:rPr lang="en-US" dirty="0"/>
                  <a:t>to be simple</a:t>
                </a:r>
              </a:p>
              <a:p>
                <a:pPr lvl="1"/>
                <a:r>
                  <a:rPr lang="en-US" dirty="0"/>
                  <a:t>lower order polynomial</a:t>
                </a:r>
              </a:p>
              <a:p>
                <a:pPr lvl="1"/>
                <a:r>
                  <a:rPr lang="en-US" dirty="0"/>
                  <a:t>smaller weights (think about the regularization)</a:t>
                </a:r>
              </a:p>
              <a:p>
                <a:pPr lvl="1"/>
                <a:r>
                  <a:rPr lang="en-US" dirty="0"/>
                  <a:t>easy to describe?  </a:t>
                </a:r>
              </a:p>
              <a:p>
                <a:pPr lvl="1"/>
                <a:r>
                  <a:rPr lang="en-US" dirty="0"/>
                  <a:t>fewer number of parameters (fewer bits to describe)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006765"/>
              </a:xfrm>
              <a:blipFill>
                <a:blip r:embed="rId2"/>
                <a:stretch>
                  <a:fillRect l="-965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901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Model?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Connection: </a:t>
                </a:r>
              </a:p>
              <a:p>
                <a:pPr marL="0" indent="0">
                  <a:buNone/>
                </a:pPr>
                <a:r>
                  <a:rPr lang="en-US" dirty="0"/>
                  <a:t>	A hypothesis set with </a:t>
                </a:r>
                <a:r>
                  <a:rPr lang="en-US" i="1" dirty="0"/>
                  <a:t>simple </a:t>
                </a:r>
                <a:r>
                  <a:rPr lang="en-US" dirty="0"/>
                  <a:t>hypotheses should be </a:t>
                </a:r>
                <a:r>
                  <a:rPr lang="en-US" i="1" dirty="0"/>
                  <a:t>simple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dirty="0"/>
                  <a:t>Consider a hypothesis </a:t>
                </a:r>
                <a:r>
                  <a:rPr lang="en-US" i="1" dirty="0">
                    <a:solidFill>
                      <a:schemeClr val="accent1"/>
                    </a:solidFill>
                  </a:rPr>
                  <a:t>h</a:t>
                </a:r>
                <a:r>
                  <a:rPr lang="en-US" dirty="0"/>
                  <a:t> can be specified by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bits</a:t>
                </a:r>
              </a:p>
              <a:p>
                <a:pPr>
                  <a:buFont typeface="Symbol" charset="2"/>
                  <a:buChar char="Þ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𝐻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contains all such </a:t>
                </a:r>
                <a:r>
                  <a:rPr lang="en-US" i="1" dirty="0">
                    <a:solidFill>
                      <a:schemeClr val="accent1"/>
                    </a:solidFill>
                  </a:rPr>
                  <a:t>h</a:t>
                </a:r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The size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ℓ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Simple: small model complexity / VC dimension / size of hypothesis set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2755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5060"/>
            <a:ext cx="10515600" cy="1325563"/>
          </a:xfrm>
        </p:spPr>
        <p:txBody>
          <a:bodyPr/>
          <a:lstStyle/>
          <a:p>
            <a:r>
              <a:rPr lang="en-US" dirty="0"/>
              <a:t>Why is Simple Better?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54758"/>
                <a:ext cx="11493843" cy="416740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simple -&gt; small VC dimension -&gt; good generalization, less overfitting, </a:t>
                </a:r>
                <a:r>
                  <a:rPr lang="mr-IN" dirty="0">
                    <a:solidFill>
                      <a:schemeClr val="bg1">
                        <a:lumMod val="50000"/>
                      </a:schemeClr>
                    </a:solidFill>
                  </a:rPr>
                  <a:t>…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Simple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small growth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𝑚</m:t>
                        </m:r>
                      </m:e>
                      <m:sub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ℋ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if data labels are generated randomly, the probability of fitting perfectly is?</a:t>
                </a:r>
              </a:p>
              <a:p>
                <a:pPr>
                  <a:buFont typeface="Symbol" charset="2"/>
                  <a:buChar char="Þ"/>
                </a:pPr>
                <a:endParaRPr lang="en-US" dirty="0"/>
              </a:p>
              <a:p>
                <a:pPr>
                  <a:buFont typeface="Symbol" charset="2"/>
                  <a:buChar char="Þ"/>
                </a:pPr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more significant when fit really happens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54758"/>
                <a:ext cx="11493843" cy="4167402"/>
              </a:xfrm>
              <a:blipFill>
                <a:blip r:embed="rId2"/>
                <a:stretch>
                  <a:fillRect l="-992" t="-2432" r="-110" b="-15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2945753" y="4047522"/>
                <a:ext cx="1489703" cy="9101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ℋ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𝑁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800" dirty="0" smtClean="0">
                              <a:solidFill>
                                <a:srgbClr val="0070C0"/>
                              </a:solidFill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753" y="4047522"/>
                <a:ext cx="1489703" cy="910186"/>
              </a:xfrm>
              <a:prstGeom prst="rect">
                <a:avLst/>
              </a:prstGeom>
              <a:blipFill>
                <a:blip r:embed="rId3"/>
                <a:stretch>
                  <a:fillRect t="-8219" r="-2521" b="-6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6152979"/>
            <a:ext cx="10515600" cy="790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164227" y="63637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87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5060"/>
            <a:ext cx="10515600" cy="1325563"/>
          </a:xfrm>
        </p:spPr>
        <p:txBody>
          <a:bodyPr/>
          <a:lstStyle/>
          <a:p>
            <a:r>
              <a:rPr lang="en-US" dirty="0"/>
              <a:t>Why is Simple Better?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54758"/>
                <a:ext cx="11493843" cy="416740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simple -&gt; small VC dimension -&gt; good generalization, less overfitting, </a:t>
                </a:r>
                <a:r>
                  <a:rPr lang="mr-IN" dirty="0">
                    <a:solidFill>
                      <a:schemeClr val="bg1">
                        <a:lumMod val="50000"/>
                      </a:schemeClr>
                    </a:solidFill>
                  </a:rPr>
                  <a:t>…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Simple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small growth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ℋ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if data labels are generated randomly, the probability of fitting perfectly is?</a:t>
                </a:r>
              </a:p>
              <a:p>
                <a:pPr>
                  <a:buFont typeface="Symbol" charset="2"/>
                  <a:buChar char="Þ"/>
                </a:pPr>
                <a:endParaRPr lang="en-US" dirty="0"/>
              </a:p>
              <a:p>
                <a:pPr>
                  <a:buFont typeface="Symbol" charset="2"/>
                  <a:buChar char="Þ"/>
                </a:pPr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more significant when fit really happens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54758"/>
                <a:ext cx="11493843" cy="4167402"/>
              </a:xfrm>
              <a:blipFill rotWithShape="0">
                <a:blip r:embed="rId2"/>
                <a:stretch>
                  <a:fillRect l="-1060" t="-2339" r="-21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945753" y="4047522"/>
                <a:ext cx="1489703" cy="9101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ℋ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𝑁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800" dirty="0" smtClean="0"/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𝑁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753" y="4047522"/>
                <a:ext cx="1489703" cy="9101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6152979"/>
            <a:ext cx="10515600" cy="790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Falsifiability is important!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64227" y="63637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73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Falsifiability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Say you want to examine whether resistivity is linear in temperature </a:t>
            </a:r>
          </a:p>
          <a:p>
            <a:pPr marL="0" indent="0">
              <a:buNone/>
            </a:pPr>
            <a:r>
              <a:rPr lang="en-US" dirty="0"/>
              <a:t>(assume no measure error)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79280"/>
            <a:ext cx="3517087" cy="27976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026" y="3387626"/>
            <a:ext cx="3382285" cy="27809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781" y="3405373"/>
            <a:ext cx="3546758" cy="277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61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A Classical Puzzle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" y="1325563"/>
            <a:ext cx="11772900" cy="55324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Imagine you got an email before each Cardinals game for the first 5 games.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Before Game 1: “Cardinals will win” -&gt;  Cardinals wins Game 1</a:t>
            </a:r>
          </a:p>
          <a:p>
            <a:pPr marL="0" indent="0">
              <a:buNone/>
            </a:pPr>
            <a:r>
              <a:rPr lang="en-US" dirty="0"/>
              <a:t>Before Game 2: ”Cardinals will lose” -&gt;  Cardinals loses Game 2</a:t>
            </a:r>
          </a:p>
          <a:p>
            <a:pPr marL="0" indent="0">
              <a:buNone/>
            </a:pPr>
            <a:r>
              <a:rPr lang="mr-IN" dirty="0"/>
              <a:t>…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Before Game 6:</a:t>
            </a:r>
          </a:p>
          <a:p>
            <a:pPr marL="0" indent="0">
              <a:buNone/>
            </a:pPr>
            <a:r>
              <a:rPr lang="en-US" dirty="0"/>
              <a:t>If you pay me $50 dollars, I’ll tell you whether Cardinals will win or not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It’s not falsifiable: </a:t>
            </a:r>
          </a:p>
          <a:p>
            <a:pPr marL="0" indent="0">
              <a:buNone/>
            </a:pPr>
            <a:r>
              <a:rPr lang="en-US" dirty="0"/>
              <a:t>Imagine if this person contacts 2</a:t>
            </a:r>
            <a:r>
              <a:rPr lang="en-US" baseline="30000" dirty="0"/>
              <a:t>10</a:t>
            </a:r>
            <a:r>
              <a:rPr lang="en-US" dirty="0"/>
              <a:t> persons, split them into two groups each game</a:t>
            </a:r>
          </a:p>
          <a:p>
            <a:pPr marL="0" indent="0">
              <a:buNone/>
            </a:pPr>
            <a:r>
              <a:rPr lang="en-US" dirty="0"/>
              <a:t>2</a:t>
            </a:r>
            <a:r>
              <a:rPr lang="en-US" baseline="30000" dirty="0"/>
              <a:t>5</a:t>
            </a:r>
            <a:r>
              <a:rPr lang="en-US" dirty="0"/>
              <a:t> persons will receive perfect prediction for the first 5 games</a:t>
            </a:r>
          </a:p>
        </p:txBody>
      </p:sp>
    </p:spTree>
    <p:extLst>
      <p:ext uri="{BB962C8B-B14F-4D97-AF65-F5344CB8AC3E}">
        <p14:creationId xmlns:p14="http://schemas.microsoft.com/office/powerpoint/2010/main" val="224210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57" y="14178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Occam’s Razor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Sampling Bias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Data Snooping</a:t>
            </a:r>
          </a:p>
        </p:txBody>
      </p:sp>
    </p:spTree>
    <p:extLst>
      <p:ext uri="{BB962C8B-B14F-4D97-AF65-F5344CB8AC3E}">
        <p14:creationId xmlns:p14="http://schemas.microsoft.com/office/powerpoint/2010/main" val="2292600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DDC4F-B318-CE46-CFE3-825D2056B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CC0A0-EEB8-830F-8972-A6F067380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Homework 2: due on </a:t>
            </a:r>
            <a:r>
              <a:rPr lang="en-US" b="1" dirty="0"/>
              <a:t>Oct 7 </a:t>
            </a:r>
            <a:r>
              <a:rPr lang="en-US" dirty="0"/>
              <a:t>(Friday)</a:t>
            </a:r>
          </a:p>
          <a:p>
            <a:pPr lvl="2"/>
            <a:endParaRPr lang="en-US" dirty="0"/>
          </a:p>
          <a:p>
            <a:r>
              <a:rPr lang="en-US" dirty="0"/>
              <a:t>Exam 1: </a:t>
            </a:r>
            <a:r>
              <a:rPr lang="en-US" b="1" dirty="0"/>
              <a:t>October 27 (Thursday)</a:t>
            </a:r>
          </a:p>
          <a:p>
            <a:pPr lvl="1"/>
            <a:r>
              <a:rPr lang="en-US" dirty="0"/>
              <a:t>Topics: LFD Chapters 1 to 5</a:t>
            </a:r>
          </a:p>
          <a:p>
            <a:pPr lvl="1"/>
            <a:r>
              <a:rPr lang="en-US" dirty="0"/>
              <a:t>Timed exam (75 min) during lecture time</a:t>
            </a:r>
          </a:p>
          <a:p>
            <a:pPr lvl="1"/>
            <a:r>
              <a:rPr lang="en-US" dirty="0"/>
              <a:t>Location TBD</a:t>
            </a:r>
          </a:p>
          <a:p>
            <a:pPr lvl="1"/>
            <a:r>
              <a:rPr lang="en-US" dirty="0"/>
              <a:t>Closed-book exam with 2 letter-size cheat sheets allowed (4 pages in total) </a:t>
            </a:r>
          </a:p>
          <a:p>
            <a:pPr lvl="2"/>
            <a:r>
              <a:rPr lang="en-US" dirty="0"/>
              <a:t>No format limitations (it can be typed, written, or a combination)</a:t>
            </a:r>
          </a:p>
          <a:p>
            <a:pPr lvl="1"/>
            <a:endParaRPr lang="en-US" dirty="0"/>
          </a:p>
          <a:p>
            <a:r>
              <a:rPr lang="en-US" dirty="0"/>
              <a:t>Homework 3 will be posted later today or tomorrow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Expected due: </a:t>
            </a:r>
            <a:r>
              <a:rPr lang="en-US" b="1" dirty="0">
                <a:solidFill>
                  <a:schemeClr val="bg1"/>
                </a:solidFill>
              </a:rPr>
              <a:t>Mar 5 (Saturday)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163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1948 US Presidential 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426" y="1837981"/>
            <a:ext cx="11036643" cy="4351338"/>
          </a:xfrm>
        </p:spPr>
        <p:txBody>
          <a:bodyPr/>
          <a:lstStyle/>
          <a:p>
            <a:r>
              <a:rPr lang="en-US" dirty="0"/>
              <a:t>Truman vs. Dewey</a:t>
            </a:r>
          </a:p>
          <a:p>
            <a:r>
              <a:rPr lang="en-US" dirty="0"/>
              <a:t>Chicago Daily Tribune decided to run a phone poll of how people </a:t>
            </a:r>
            <a:r>
              <a:rPr lang="en-US" u="sng" dirty="0"/>
              <a:t>voted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340" y="3073879"/>
            <a:ext cx="5103340" cy="355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6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893" y="326481"/>
            <a:ext cx="7795743" cy="613610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928551" y="1000897"/>
            <a:ext cx="3521676" cy="300269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2995" y="654909"/>
            <a:ext cx="233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/>
              <a:t>Truman</a:t>
            </a: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465174" y="1235677"/>
            <a:ext cx="729048" cy="20143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64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One explanation: we cannot claim anything for certain.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there are bigger issues here</a:t>
            </a:r>
            <a:r>
              <a:rPr lang="mr-IN" dirty="0"/>
              <a:t>…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Phones are expensive in 1948</a:t>
            </a:r>
            <a:r>
              <a:rPr lang="mr-IN" dirty="0"/>
              <a:t>…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Dewey was more favored in rich populations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Imagine you are polling from people in DC/Texas/NY to predict who will win the presidential election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55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Bias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2738207"/>
            <a:ext cx="10855410" cy="1643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3021322"/>
            <a:ext cx="107565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If the data is sampled in a biased way, learning will produce a similarly </a:t>
            </a:r>
            <a:r>
              <a:rPr lang="en-US" sz="3200"/>
              <a:t>biased outcome.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496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9709" y="2198471"/>
            <a:ext cx="7228702" cy="356973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Make sure the training and test distributions are as close as possible</a:t>
            </a:r>
            <a:r>
              <a:rPr lang="mr-IN" dirty="0"/>
              <a:t>…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Example: importance weighting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 always possible</a:t>
            </a:r>
            <a:r>
              <a:rPr lang="mr-IN" dirty="0"/>
              <a:t>…</a:t>
            </a:r>
            <a:r>
              <a:rPr lang="en-US" dirty="0"/>
              <a:t>.</a:t>
            </a:r>
          </a:p>
          <a:p>
            <a:pPr>
              <a:buFontTx/>
              <a:buChar char="-"/>
            </a:pPr>
            <a:r>
              <a:rPr lang="en-US" dirty="0"/>
              <a:t>If you don’t have access to some region of points in training, but they appear in the testing distribution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94" y="2198471"/>
            <a:ext cx="3656797" cy="356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1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5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837" y="111210"/>
            <a:ext cx="9365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475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 card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109886" cy="4351338"/>
          </a:xfrm>
        </p:spPr>
        <p:txBody>
          <a:bodyPr/>
          <a:lstStyle/>
          <a:p>
            <a:r>
              <a:rPr lang="en-US" dirty="0"/>
              <a:t>Determine whether to approve credit cards given applicants’ financial information</a:t>
            </a:r>
          </a:p>
          <a:p>
            <a:r>
              <a:rPr lang="en-US" dirty="0"/>
              <a:t>Banks have lots of data:</a:t>
            </a:r>
          </a:p>
          <a:p>
            <a:pPr lvl="1"/>
            <a:r>
              <a:rPr lang="en-US" dirty="0"/>
              <a:t>Customer information</a:t>
            </a:r>
          </a:p>
          <a:p>
            <a:pPr lvl="1"/>
            <a:r>
              <a:rPr lang="en-US" dirty="0"/>
              <a:t>Whether they are good customers or not</a:t>
            </a:r>
          </a:p>
          <a:p>
            <a:endParaRPr lang="en-US" dirty="0"/>
          </a:p>
          <a:p>
            <a:r>
              <a:rPr lang="en-US" dirty="0"/>
              <a:t>Are there any issues here?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122" y="2483890"/>
            <a:ext cx="3197196" cy="323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26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B14A09-0427-D049-B9D3-4E2CA836E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48" y="90900"/>
            <a:ext cx="8504544" cy="25986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18AD33-C953-7940-8916-203FD99FF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74" y="2587061"/>
            <a:ext cx="5544426" cy="28898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306192-F651-894C-980A-FC1C66A7C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903" y="3565635"/>
            <a:ext cx="5793740" cy="16767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43B233-EE0F-5948-99F3-74091EAA1FD4}"/>
              </a:ext>
            </a:extLst>
          </p:cNvPr>
          <p:cNvSpPr txBox="1"/>
          <p:nvPr/>
        </p:nvSpPr>
        <p:spPr>
          <a:xfrm>
            <a:off x="2137565" y="5847989"/>
            <a:ext cx="7595025" cy="83099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We will spend 1~2 lectures towards the end of the semester to talk about various ethical considerations of ML.</a:t>
            </a:r>
          </a:p>
        </p:txBody>
      </p:sp>
    </p:spTree>
    <p:extLst>
      <p:ext uri="{BB962C8B-B14F-4D97-AF65-F5344CB8AC3E}">
        <p14:creationId xmlns:p14="http://schemas.microsoft.com/office/powerpoint/2010/main" val="376850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57" y="14178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Occam’s Razor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Sampling Bias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Data Snooping</a:t>
            </a:r>
          </a:p>
        </p:txBody>
      </p:sp>
    </p:spTree>
    <p:extLst>
      <p:ext uri="{BB962C8B-B14F-4D97-AF65-F5344CB8AC3E}">
        <p14:creationId xmlns:p14="http://schemas.microsoft.com/office/powerpoint/2010/main" val="2758218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Snooping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2738207"/>
            <a:ext cx="10855410" cy="1643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3021322"/>
            <a:ext cx="107565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If a data set has affected any step in the learning process, its ability to assess the outcome has been compromised.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0041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35940" y="365125"/>
                <a:ext cx="11120120" cy="1325563"/>
              </a:xfrm>
            </p:spPr>
            <p:txBody>
              <a:bodyPr/>
              <a:lstStyle/>
              <a:p>
                <a:r>
                  <a:rPr lang="en-US" dirty="0"/>
                  <a:t>Shouldn’t look at the data before selecting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35940" y="365125"/>
                <a:ext cx="11120120" cy="1325563"/>
              </a:xfrm>
              <a:blipFill>
                <a:blip r:embed="rId2"/>
                <a:stretch>
                  <a:fillRect l="-22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368" y="2095521"/>
            <a:ext cx="3795151" cy="381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65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Subtle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5252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Predict US Dollar vs. British Pound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: the change for the previous 20 days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y</a:t>
                </a:r>
                <a:r>
                  <a:rPr lang="en-US" dirty="0"/>
                  <a:t>: the change in the 21th day</a:t>
                </a:r>
              </a:p>
              <a:p>
                <a:r>
                  <a:rPr lang="en-US" dirty="0"/>
                  <a:t>Normalize data</a:t>
                </a:r>
              </a:p>
              <a:p>
                <a:r>
                  <a:rPr lang="en-US" dirty="0"/>
                  <a:t>Split data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baseline="-25000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𝑡𝑟𝑎𝑖𝑛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baseline="-25000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𝑡𝑒𝑠𝑡</m:t>
                    </m:r>
                  </m:oMath>
                </a14:m>
                <a:endParaRPr lang="en-US" baseline="-25000" dirty="0"/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r>
                  <a:rPr lang="en-US" dirty="0"/>
                  <a:t>Where does snooping happen?</a:t>
                </a:r>
              </a:p>
              <a:p>
                <a:pPr lvl="1"/>
                <a:r>
                  <a:rPr lang="en-US" dirty="0"/>
                  <a:t>The normalization “looks at”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 should you perform normalization in Q1 of HW2?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52526"/>
              </a:xfrm>
              <a:blipFill>
                <a:blip r:embed="rId2"/>
                <a:stretch>
                  <a:fillRect l="-1086" t="-2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489" y="1590847"/>
            <a:ext cx="4850296" cy="38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0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Reuse of a Data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one model after another </a:t>
            </a:r>
            <a:r>
              <a:rPr lang="en-US" b="1" dirty="0"/>
              <a:t>on the same data set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you will eventually succeed.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	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	“If you torture the data long enough, it will confess”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VC dimension of the total learning models</a:t>
            </a:r>
          </a:p>
          <a:p>
            <a:r>
              <a:rPr lang="en-US" dirty="0"/>
              <a:t>May even include what others tried (e.g., if you read their paper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r>
              <a:rPr lang="en-US" dirty="0"/>
              <a:t>p-hacking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7468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12086" y="6336240"/>
            <a:ext cx="5103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xkcd</a:t>
            </a:r>
            <a:r>
              <a:rPr lang="en-US" dirty="0"/>
              <a:t>, by Randall Munroe: http://</a:t>
            </a:r>
            <a:r>
              <a:rPr lang="en-US" dirty="0" err="1"/>
              <a:t>xkcd.com</a:t>
            </a:r>
            <a:r>
              <a:rPr lang="en-US" dirty="0"/>
              <a:t>/882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705" y="649319"/>
            <a:ext cx="3441013" cy="53829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041" y="649319"/>
            <a:ext cx="2648293" cy="53820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657" y="649318"/>
            <a:ext cx="2948110" cy="538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62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12086" y="6336240"/>
            <a:ext cx="5103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xkcd</a:t>
            </a:r>
            <a:r>
              <a:rPr lang="en-US" dirty="0"/>
              <a:t>, by Randall Munroe: http://</a:t>
            </a:r>
            <a:r>
              <a:rPr lang="en-US" dirty="0" err="1"/>
              <a:t>xkcd.com</a:t>
            </a:r>
            <a:r>
              <a:rPr lang="en-US" dirty="0"/>
              <a:t>/882</a:t>
            </a:r>
          </a:p>
        </p:txBody>
      </p:sp>
      <p:sp>
        <p:nvSpPr>
          <p:cNvPr id="11" name="object 4"/>
          <p:cNvSpPr/>
          <p:nvPr/>
        </p:nvSpPr>
        <p:spPr>
          <a:xfrm>
            <a:off x="6685006" y="737312"/>
            <a:ext cx="3892378" cy="4728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552" y="0"/>
            <a:ext cx="4187087" cy="620309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063556" y="3101546"/>
            <a:ext cx="1039784" cy="1556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1942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We Do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Avoid data snooping</a:t>
            </a:r>
          </a:p>
          <a:p>
            <a:pPr>
              <a:buFontTx/>
              <a:buChar char="-"/>
            </a:pPr>
            <a:r>
              <a:rPr lang="en-US" dirty="0"/>
              <a:t>Strict discipline</a:t>
            </a:r>
          </a:p>
          <a:p>
            <a:pPr>
              <a:buFontTx/>
              <a:buChar char="-"/>
            </a:pPr>
            <a:r>
              <a:rPr lang="en-US" dirty="0"/>
              <a:t>E.g., be </a:t>
            </a:r>
            <a:r>
              <a:rPr lang="en-US" b="1" dirty="0"/>
              <a:t>honest</a:t>
            </a:r>
            <a:r>
              <a:rPr lang="en-US" dirty="0"/>
              <a:t> and lock the test data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Account for data snooping</a:t>
            </a:r>
          </a:p>
          <a:p>
            <a:pPr>
              <a:buFontTx/>
              <a:buChar char="-"/>
            </a:pPr>
            <a:r>
              <a:rPr lang="en-US" dirty="0"/>
              <a:t>Measure how much data is contaminated</a:t>
            </a:r>
          </a:p>
          <a:p>
            <a:pPr>
              <a:buFontTx/>
              <a:buChar char="-"/>
            </a:pPr>
            <a:r>
              <a:rPr lang="en-US" dirty="0"/>
              <a:t>E.g., what we discussed in validation</a:t>
            </a:r>
          </a:p>
        </p:txBody>
      </p:sp>
    </p:spTree>
    <p:extLst>
      <p:ext uri="{BB962C8B-B14F-4D97-AF65-F5344CB8AC3E}">
        <p14:creationId xmlns:p14="http://schemas.microsoft.com/office/powerpoint/2010/main" val="74277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57" y="14178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Occam’s Razor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Sampling Bias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Data Snooping</a:t>
            </a:r>
          </a:p>
        </p:txBody>
      </p:sp>
    </p:spTree>
    <p:extLst>
      <p:ext uri="{BB962C8B-B14F-4D97-AF65-F5344CB8AC3E}">
        <p14:creationId xmlns:p14="http://schemas.microsoft.com/office/powerpoint/2010/main" val="33343728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4AFB1-D2EF-DD4D-937C-CD58248A7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of Exam 1 Till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1C1AEE-D4EA-CC41-AB13-99FA1248F3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2834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Plan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55983" y="1774825"/>
            <a:ext cx="6054811" cy="4351338"/>
          </a:xfrm>
        </p:spPr>
        <p:txBody>
          <a:bodyPr>
            <a:noAutofit/>
          </a:bodyPr>
          <a:lstStyle/>
          <a:p>
            <a:r>
              <a:rPr lang="en-US" sz="3200" dirty="0"/>
              <a:t>Foundations</a:t>
            </a:r>
          </a:p>
          <a:p>
            <a:pPr lvl="1"/>
            <a:r>
              <a:rPr lang="en-US" sz="2800" dirty="0"/>
              <a:t>What’s machine learning</a:t>
            </a:r>
          </a:p>
          <a:p>
            <a:pPr lvl="1"/>
            <a:r>
              <a:rPr lang="en-US" sz="2800" dirty="0"/>
              <a:t>Feasibility of learning</a:t>
            </a:r>
          </a:p>
          <a:p>
            <a:pPr lvl="1"/>
            <a:r>
              <a:rPr lang="en-US" sz="2800" dirty="0"/>
              <a:t>Generalization 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Linear models</a:t>
            </a:r>
          </a:p>
          <a:p>
            <a:pPr lvl="1"/>
            <a:r>
              <a:rPr lang="en-US" sz="2800" dirty="0"/>
              <a:t>Non-linear transformations</a:t>
            </a:r>
          </a:p>
          <a:p>
            <a:pPr lvl="1"/>
            <a:r>
              <a:rPr lang="en-US" sz="2800" dirty="0"/>
              <a:t>Overfitting and how to avoid it</a:t>
            </a:r>
          </a:p>
          <a:p>
            <a:pPr lvl="2"/>
            <a:r>
              <a:rPr lang="en-US" sz="2400" dirty="0"/>
              <a:t>Regularization</a:t>
            </a:r>
          </a:p>
          <a:p>
            <a:pPr lvl="2"/>
            <a:r>
              <a:rPr lang="en-US" sz="2400" dirty="0"/>
              <a:t>Validation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710794" y="1774825"/>
            <a:ext cx="5181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Techniques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Decision tree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Ensemble learning</a:t>
            </a:r>
          </a:p>
          <a:p>
            <a:pPr lvl="2"/>
            <a:r>
              <a:rPr lang="en-US" sz="2400" dirty="0">
                <a:solidFill>
                  <a:schemeClr val="accent1"/>
                </a:solidFill>
              </a:rPr>
              <a:t>Bagging and random forest</a:t>
            </a:r>
          </a:p>
          <a:p>
            <a:pPr lvl="2"/>
            <a:r>
              <a:rPr lang="en-US" sz="2400" dirty="0">
                <a:solidFill>
                  <a:schemeClr val="accent1"/>
                </a:solidFill>
              </a:rPr>
              <a:t>Boosting and </a:t>
            </a:r>
            <a:r>
              <a:rPr lang="en-US" sz="2400" dirty="0" err="1">
                <a:solidFill>
                  <a:schemeClr val="accent1"/>
                </a:solidFill>
              </a:rPr>
              <a:t>Adaboost</a:t>
            </a:r>
            <a:endParaRPr lang="en-US" sz="2400" dirty="0">
              <a:solidFill>
                <a:schemeClr val="accent1"/>
              </a:solidFill>
            </a:endParaRP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Nearest neighbors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Support vector machine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Neural networks</a:t>
            </a:r>
          </a:p>
          <a:p>
            <a:pPr lvl="1"/>
            <a:r>
              <a:rPr lang="mr-IN" sz="2800" dirty="0">
                <a:solidFill>
                  <a:schemeClr val="accent1"/>
                </a:solidFill>
              </a:rPr>
              <a:t>…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39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Its Cures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767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Overfitting</a:t>
                </a:r>
              </a:p>
              <a:p>
                <a:pPr lvl="1"/>
                <a:r>
                  <a:rPr lang="en-US" dirty="0"/>
                  <a:t>Fitting the data more than is warranted</a:t>
                </a:r>
              </a:p>
              <a:p>
                <a:pPr lvl="1"/>
                <a:r>
                  <a:rPr lang="en-US" dirty="0"/>
                  <a:t>Fitting the noise instead of the pattern of the data</a:t>
                </a:r>
              </a:p>
              <a:p>
                <a:pPr lvl="1"/>
                <a:r>
                  <a:rPr lang="en-US" dirty="0"/>
                  <a:t>Decreasing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but getting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too strong</a:t>
                </a:r>
                <a:r>
                  <a:rPr lang="en-US" dirty="0"/>
                  <a:t>, but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not large enough</a:t>
                </a:r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Regularization</a:t>
                </a:r>
              </a:p>
              <a:p>
                <a:pPr lvl="1"/>
                <a:r>
                  <a:rPr lang="en-US" dirty="0"/>
                  <a:t>Intuition</a:t>
                </a:r>
                <a:r>
                  <a:rPr lang="en-US"/>
                  <a:t>: 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to make overfitting less likely to happen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Validation</a:t>
                </a:r>
              </a:p>
              <a:p>
                <a:pPr lvl="1"/>
                <a:r>
                  <a:rPr lang="en-US" dirty="0"/>
                  <a:t>Intuition: Reserve data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76775"/>
              </a:xfrm>
              <a:blipFill>
                <a:blip r:embed="rId2"/>
                <a:stretch>
                  <a:fillRect l="-1086" t="-2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4CEE283-884F-8F4D-B66F-B7898E2F4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757" y="1410536"/>
            <a:ext cx="3215238" cy="275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979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083E5-3BB6-D74A-A163-71FA4A971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D8CC2-0A97-194C-AC6B-49510F9099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835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</a:t>
            </a:r>
            <a:r>
              <a:rPr lang="en-US" u="sng" dirty="0"/>
              <a:t>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16261" y="3300781"/>
                <a:ext cx="5237539" cy="10926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annual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income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have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debt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∈{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approve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deny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6261" y="3300781"/>
                <a:ext cx="5237539" cy="1092600"/>
              </a:xfrm>
              <a:blipFill>
                <a:blip r:embed="rId2"/>
                <a:stretch>
                  <a:fillRect l="-1937" t="-13793" r="-969" b="-2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ADEB75D-6FA9-AB47-A287-21D55CEBCDCB}"/>
              </a:ext>
            </a:extLst>
          </p:cNvPr>
          <p:cNvSpPr/>
          <p:nvPr/>
        </p:nvSpPr>
        <p:spPr>
          <a:xfrm>
            <a:off x="1715217" y="2337906"/>
            <a:ext cx="1752973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Annual Income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F25B877-B6A7-174A-B1D4-D0F156A47344}"/>
              </a:ext>
            </a:extLst>
          </p:cNvPr>
          <p:cNvCxnSpPr>
            <a:cxnSpLocks/>
          </p:cNvCxnSpPr>
          <p:nvPr/>
        </p:nvCxnSpPr>
        <p:spPr>
          <a:xfrm flipH="1">
            <a:off x="886161" y="2825586"/>
            <a:ext cx="1670304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58B701F-49B5-7D47-8092-F66C75413BA2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0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C76B436-10E8-5C45-B40D-6BF31312B86D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2203864" cy="97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8D55AA0-7963-9948-BE7A-345F3C4A6796}"/>
                  </a:ext>
                </a:extLst>
              </p:cNvPr>
              <p:cNvSpPr txBox="1"/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8D55AA0-7963-9948-BE7A-345F3C4A6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BC8DD08-B5F6-8144-9411-F47B54980E45}"/>
                  </a:ext>
                </a:extLst>
              </p:cNvPr>
              <p:cNvSpPr txBox="1"/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BC8DD08-B5F6-8144-9411-F47B54980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5E4E5D6-3E1E-1041-B68E-C663F9DE94BF}"/>
                  </a:ext>
                </a:extLst>
              </p:cNvPr>
              <p:cNvSpPr txBox="1"/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5E4E5D6-3E1E-1041-B68E-C663F9DE9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E7228B03-8E33-C14F-AF79-01A06E1FF574}"/>
              </a:ext>
            </a:extLst>
          </p:cNvPr>
          <p:cNvSpPr/>
          <p:nvPr/>
        </p:nvSpPr>
        <p:spPr>
          <a:xfrm>
            <a:off x="1759069" y="3862916"/>
            <a:ext cx="1670305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have debt?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D2AACDA-F5B5-1B49-9A03-E0FA2D67713F}"/>
              </a:ext>
            </a:extLst>
          </p:cNvPr>
          <p:cNvSpPr txBox="1"/>
          <p:nvPr/>
        </p:nvSpPr>
        <p:spPr>
          <a:xfrm>
            <a:off x="4391792" y="3880699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C9C5569-B185-C44B-B376-03CD8C2F0C46}"/>
              </a:ext>
            </a:extLst>
          </p:cNvPr>
          <p:cNvCxnSpPr>
            <a:cxnSpLocks/>
          </p:cNvCxnSpPr>
          <p:nvPr/>
        </p:nvCxnSpPr>
        <p:spPr>
          <a:xfrm flipH="1">
            <a:off x="1580492" y="4368379"/>
            <a:ext cx="975973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8F811A8-7663-D54C-925B-51B17F4C3267}"/>
              </a:ext>
            </a:extLst>
          </p:cNvPr>
          <p:cNvCxnSpPr>
            <a:cxnSpLocks/>
          </p:cNvCxnSpPr>
          <p:nvPr/>
        </p:nvCxnSpPr>
        <p:spPr>
          <a:xfrm>
            <a:off x="2556465" y="4368379"/>
            <a:ext cx="872909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E3D09C0-E8E0-624C-B198-21932D836AA6}"/>
              </a:ext>
            </a:extLst>
          </p:cNvPr>
          <p:cNvSpPr txBox="1"/>
          <p:nvPr/>
        </p:nvSpPr>
        <p:spPr>
          <a:xfrm>
            <a:off x="1431671" y="4588844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916E84C-2E8E-BC45-B82F-7BFB25B1713D}"/>
              </a:ext>
            </a:extLst>
          </p:cNvPr>
          <p:cNvSpPr txBox="1"/>
          <p:nvPr/>
        </p:nvSpPr>
        <p:spPr>
          <a:xfrm>
            <a:off x="3266429" y="457381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3DA1EF-ACAC-0046-98EC-C09AC22553C8}"/>
              </a:ext>
            </a:extLst>
          </p:cNvPr>
          <p:cNvSpPr txBox="1"/>
          <p:nvPr/>
        </p:nvSpPr>
        <p:spPr>
          <a:xfrm>
            <a:off x="2994540" y="5233197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E4678D4-9B11-5D4A-B989-B5F9FC2A21C0}"/>
              </a:ext>
            </a:extLst>
          </p:cNvPr>
          <p:cNvSpPr txBox="1"/>
          <p:nvPr/>
        </p:nvSpPr>
        <p:spPr>
          <a:xfrm>
            <a:off x="1091782" y="5201007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5AD09FC0-BCAF-F646-BE17-981057297B00}"/>
              </a:ext>
            </a:extLst>
          </p:cNvPr>
          <p:cNvSpPr/>
          <p:nvPr/>
        </p:nvSpPr>
        <p:spPr>
          <a:xfrm>
            <a:off x="335729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B3DD83A5-ECC8-3940-922A-392E3054476D}"/>
              </a:ext>
            </a:extLst>
          </p:cNvPr>
          <p:cNvSpPr/>
          <p:nvPr/>
        </p:nvSpPr>
        <p:spPr>
          <a:xfrm>
            <a:off x="3000017" y="5221260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3E317E58-5F3E-714E-8910-AB0E9DE9C95F}"/>
              </a:ext>
            </a:extLst>
          </p:cNvPr>
          <p:cNvSpPr/>
          <p:nvPr/>
        </p:nvSpPr>
        <p:spPr>
          <a:xfrm>
            <a:off x="972536" y="5217973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3FAF0273-EBDC-F549-8881-CBD24BAB2247}"/>
              </a:ext>
            </a:extLst>
          </p:cNvPr>
          <p:cNvSpPr/>
          <p:nvPr/>
        </p:nvSpPr>
        <p:spPr>
          <a:xfrm>
            <a:off x="4276151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C8ECF9-4B34-5648-8546-850BC2288C0F}"/>
              </a:ext>
            </a:extLst>
          </p:cNvPr>
          <p:cNvSpPr txBox="1"/>
          <p:nvPr/>
        </p:nvSpPr>
        <p:spPr>
          <a:xfrm>
            <a:off x="1104373" y="6228913"/>
            <a:ext cx="297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Card Approval Example</a:t>
            </a:r>
          </a:p>
        </p:txBody>
      </p:sp>
    </p:spTree>
    <p:extLst>
      <p:ext uri="{BB962C8B-B14F-4D97-AF65-F5344CB8AC3E}">
        <p14:creationId xmlns:p14="http://schemas.microsoft.com/office/powerpoint/2010/main" val="31987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3" grpId="0" animBg="1"/>
      <p:bldP spid="47" grpId="0"/>
      <p:bldP spid="48" grpId="0"/>
      <p:bldP spid="49" grpId="0"/>
      <p:bldP spid="50" grpId="0" animBg="1"/>
      <p:bldP spid="52" grpId="0"/>
      <p:bldP spid="55" grpId="0"/>
      <p:bldP spid="56" grpId="0"/>
      <p:bldP spid="57" grpId="0"/>
      <p:bldP spid="58" grpId="0"/>
      <p:bldP spid="59" grpId="0" animBg="1"/>
      <p:bldP spid="64" grpId="0" animBg="1"/>
      <p:bldP spid="65" grpId="0" animBg="1"/>
      <p:bldP spid="66" grpId="0" animBg="1"/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</a:t>
            </a:r>
            <a:r>
              <a:rPr lang="en-US" u="sng" dirty="0"/>
              <a:t>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514" y="1580757"/>
            <a:ext cx="6871259" cy="436318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Pros</a:t>
            </a:r>
          </a:p>
          <a:p>
            <a:pPr lvl="1"/>
            <a:r>
              <a:rPr lang="en-US" sz="2000" dirty="0"/>
              <a:t>Easy to interpret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(interpretability is getting attention and is important in many domains)</a:t>
            </a:r>
          </a:p>
          <a:p>
            <a:pPr lvl="1"/>
            <a:r>
              <a:rPr lang="en-US" sz="2000" dirty="0"/>
              <a:t>Can handle multi-type data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(Numerical, categorical. …)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Easy to implement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(Bunch of if-else rules)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Cons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Generally speaking, bad generalization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VC dimension is infinity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High variance </a:t>
            </a:r>
            <a:r>
              <a:rPr lang="en-US" sz="1400" dirty="0">
                <a:solidFill>
                  <a:schemeClr val="bg1"/>
                </a:solidFill>
              </a:rPr>
              <a:t>(small change of data leads to very different hypothesis)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Easily overfit</a:t>
            </a:r>
          </a:p>
          <a:p>
            <a:pPr lvl="1"/>
            <a:endParaRPr lang="en-US" sz="23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Why we care?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One of the classical model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Building block for other models </a:t>
            </a:r>
            <a:r>
              <a:rPr lang="en-US" sz="1400" dirty="0">
                <a:solidFill>
                  <a:schemeClr val="bg1"/>
                </a:solidFill>
              </a:rPr>
              <a:t>(e.g., random forest)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DC68D35-5D10-5345-AA2C-F8079953F0B3}"/>
              </a:ext>
            </a:extLst>
          </p:cNvPr>
          <p:cNvSpPr/>
          <p:nvPr/>
        </p:nvSpPr>
        <p:spPr>
          <a:xfrm>
            <a:off x="1715217" y="2337906"/>
            <a:ext cx="1752973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Annual Income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8E8B55-6DF0-5A40-BB51-2DA34413C590}"/>
              </a:ext>
            </a:extLst>
          </p:cNvPr>
          <p:cNvCxnSpPr>
            <a:cxnSpLocks/>
          </p:cNvCxnSpPr>
          <p:nvPr/>
        </p:nvCxnSpPr>
        <p:spPr>
          <a:xfrm flipH="1">
            <a:off x="886161" y="2825586"/>
            <a:ext cx="1670304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98B1D4-2260-F04A-832F-A05FBD6D03C8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0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015991-F7F6-D547-B349-9A3A730FE54C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2203864" cy="97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/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/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/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15C0F8C1-CC3E-D240-9DC7-66A60210D0D3}"/>
              </a:ext>
            </a:extLst>
          </p:cNvPr>
          <p:cNvSpPr/>
          <p:nvPr/>
        </p:nvSpPr>
        <p:spPr>
          <a:xfrm>
            <a:off x="1759069" y="3862916"/>
            <a:ext cx="1670305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have debt?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E497B4-298A-7F43-A652-4C26B52C178E}"/>
              </a:ext>
            </a:extLst>
          </p:cNvPr>
          <p:cNvSpPr txBox="1"/>
          <p:nvPr/>
        </p:nvSpPr>
        <p:spPr>
          <a:xfrm>
            <a:off x="4391792" y="3880699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D0C1E0-C892-C344-A0B6-6E6FE68CC0AA}"/>
              </a:ext>
            </a:extLst>
          </p:cNvPr>
          <p:cNvCxnSpPr>
            <a:cxnSpLocks/>
          </p:cNvCxnSpPr>
          <p:nvPr/>
        </p:nvCxnSpPr>
        <p:spPr>
          <a:xfrm flipH="1">
            <a:off x="1580492" y="4368379"/>
            <a:ext cx="975973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6789447-274D-604C-A728-B1E85B2A06AD}"/>
              </a:ext>
            </a:extLst>
          </p:cNvPr>
          <p:cNvCxnSpPr>
            <a:cxnSpLocks/>
          </p:cNvCxnSpPr>
          <p:nvPr/>
        </p:nvCxnSpPr>
        <p:spPr>
          <a:xfrm>
            <a:off x="2556465" y="4368379"/>
            <a:ext cx="872909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A049147-D576-104D-842D-89563241B294}"/>
              </a:ext>
            </a:extLst>
          </p:cNvPr>
          <p:cNvSpPr txBox="1"/>
          <p:nvPr/>
        </p:nvSpPr>
        <p:spPr>
          <a:xfrm>
            <a:off x="1431671" y="4588844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C454AD2-FB8B-014A-95C7-6B0A8747A03D}"/>
              </a:ext>
            </a:extLst>
          </p:cNvPr>
          <p:cNvSpPr txBox="1"/>
          <p:nvPr/>
        </p:nvSpPr>
        <p:spPr>
          <a:xfrm>
            <a:off x="3266429" y="457381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3F324D4-DDB4-4247-BC48-D551FBCCAC00}"/>
              </a:ext>
            </a:extLst>
          </p:cNvPr>
          <p:cNvSpPr txBox="1"/>
          <p:nvPr/>
        </p:nvSpPr>
        <p:spPr>
          <a:xfrm>
            <a:off x="2994540" y="5233197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A528BEA-D169-4A41-9182-831B03A5C812}"/>
              </a:ext>
            </a:extLst>
          </p:cNvPr>
          <p:cNvSpPr txBox="1"/>
          <p:nvPr/>
        </p:nvSpPr>
        <p:spPr>
          <a:xfrm>
            <a:off x="1091782" y="5201007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4EBAA0E9-7359-D840-8D98-1244BB2B0240}"/>
              </a:ext>
            </a:extLst>
          </p:cNvPr>
          <p:cNvSpPr/>
          <p:nvPr/>
        </p:nvSpPr>
        <p:spPr>
          <a:xfrm>
            <a:off x="335729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E77B3672-2FE3-F847-971D-B79D6904294D}"/>
              </a:ext>
            </a:extLst>
          </p:cNvPr>
          <p:cNvSpPr/>
          <p:nvPr/>
        </p:nvSpPr>
        <p:spPr>
          <a:xfrm>
            <a:off x="3000017" y="5221260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187FB1DC-622A-2747-B32F-AFD8D9936A63}"/>
              </a:ext>
            </a:extLst>
          </p:cNvPr>
          <p:cNvSpPr/>
          <p:nvPr/>
        </p:nvSpPr>
        <p:spPr>
          <a:xfrm>
            <a:off x="972536" y="5217973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CF11AB0-83DA-3843-8462-5D6454EE0775}"/>
              </a:ext>
            </a:extLst>
          </p:cNvPr>
          <p:cNvSpPr/>
          <p:nvPr/>
        </p:nvSpPr>
        <p:spPr>
          <a:xfrm>
            <a:off x="4276151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C69E6D-4791-4040-8661-FC662FD0E49C}"/>
              </a:ext>
            </a:extLst>
          </p:cNvPr>
          <p:cNvSpPr txBox="1"/>
          <p:nvPr/>
        </p:nvSpPr>
        <p:spPr>
          <a:xfrm>
            <a:off x="1104373" y="6228913"/>
            <a:ext cx="297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Card Approval Example</a:t>
            </a:r>
          </a:p>
        </p:txBody>
      </p:sp>
    </p:spTree>
    <p:extLst>
      <p:ext uri="{BB962C8B-B14F-4D97-AF65-F5344CB8AC3E}">
        <p14:creationId xmlns:p14="http://schemas.microsoft.com/office/powerpoint/2010/main" val="228147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</a:t>
            </a:r>
            <a:r>
              <a:rPr lang="en-US" u="sng" dirty="0"/>
              <a:t>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514" y="1580757"/>
            <a:ext cx="6871259" cy="436318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Pros</a:t>
            </a:r>
          </a:p>
          <a:p>
            <a:pPr lvl="1"/>
            <a:r>
              <a:rPr lang="en-US" sz="2000" dirty="0"/>
              <a:t>Easy to interpret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(interpretability is getting attention and is important in many domains)</a:t>
            </a:r>
          </a:p>
          <a:p>
            <a:pPr lvl="1"/>
            <a:r>
              <a:rPr lang="en-US" sz="2000" dirty="0"/>
              <a:t>Can handle multi-type data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(Numerical, categorical. …)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Easy to implement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(Bunch of if-else rules)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Cons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Generally speaking, bad generalization</a:t>
            </a:r>
          </a:p>
          <a:p>
            <a:pPr lvl="1"/>
            <a:r>
              <a:rPr lang="en-US" sz="2000" dirty="0"/>
              <a:t>VC dimension is infinity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High variance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(small change of data leads to very different hypothesis)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/>
              <a:t>Easily overfit</a:t>
            </a:r>
          </a:p>
          <a:p>
            <a:pPr lvl="1"/>
            <a:endParaRPr lang="en-US" sz="2300" dirty="0"/>
          </a:p>
          <a:p>
            <a:r>
              <a:rPr lang="en-US" sz="2000" dirty="0">
                <a:solidFill>
                  <a:schemeClr val="tx1"/>
                </a:solidFill>
              </a:rPr>
              <a:t>Why we care?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One of the classical </a:t>
            </a:r>
            <a:r>
              <a:rPr lang="en-US" sz="2000" dirty="0"/>
              <a:t>models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Building block for other </a:t>
            </a:r>
            <a:r>
              <a:rPr lang="en-US" sz="2000" dirty="0"/>
              <a:t>models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(e.g., random forest)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DC68D35-5D10-5345-AA2C-F8079953F0B3}"/>
              </a:ext>
            </a:extLst>
          </p:cNvPr>
          <p:cNvSpPr/>
          <p:nvPr/>
        </p:nvSpPr>
        <p:spPr>
          <a:xfrm>
            <a:off x="1715217" y="2337906"/>
            <a:ext cx="1752973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Annual Income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8E8B55-6DF0-5A40-BB51-2DA34413C590}"/>
              </a:ext>
            </a:extLst>
          </p:cNvPr>
          <p:cNvCxnSpPr>
            <a:cxnSpLocks/>
          </p:cNvCxnSpPr>
          <p:nvPr/>
        </p:nvCxnSpPr>
        <p:spPr>
          <a:xfrm flipH="1">
            <a:off x="886161" y="2825586"/>
            <a:ext cx="1670304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98B1D4-2260-F04A-832F-A05FBD6D03C8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0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015991-F7F6-D547-B349-9A3A730FE54C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2203864" cy="97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/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/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/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15C0F8C1-CC3E-D240-9DC7-66A60210D0D3}"/>
              </a:ext>
            </a:extLst>
          </p:cNvPr>
          <p:cNvSpPr/>
          <p:nvPr/>
        </p:nvSpPr>
        <p:spPr>
          <a:xfrm>
            <a:off x="1759069" y="3862916"/>
            <a:ext cx="1670305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have debt?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E497B4-298A-7F43-A652-4C26B52C178E}"/>
              </a:ext>
            </a:extLst>
          </p:cNvPr>
          <p:cNvSpPr txBox="1"/>
          <p:nvPr/>
        </p:nvSpPr>
        <p:spPr>
          <a:xfrm>
            <a:off x="4391792" y="3880699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D0C1E0-C892-C344-A0B6-6E6FE68CC0AA}"/>
              </a:ext>
            </a:extLst>
          </p:cNvPr>
          <p:cNvCxnSpPr>
            <a:cxnSpLocks/>
          </p:cNvCxnSpPr>
          <p:nvPr/>
        </p:nvCxnSpPr>
        <p:spPr>
          <a:xfrm flipH="1">
            <a:off x="1580492" y="4368379"/>
            <a:ext cx="975973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6789447-274D-604C-A728-B1E85B2A06AD}"/>
              </a:ext>
            </a:extLst>
          </p:cNvPr>
          <p:cNvCxnSpPr>
            <a:cxnSpLocks/>
          </p:cNvCxnSpPr>
          <p:nvPr/>
        </p:nvCxnSpPr>
        <p:spPr>
          <a:xfrm>
            <a:off x="2556465" y="4368379"/>
            <a:ext cx="872909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A049147-D576-104D-842D-89563241B294}"/>
              </a:ext>
            </a:extLst>
          </p:cNvPr>
          <p:cNvSpPr txBox="1"/>
          <p:nvPr/>
        </p:nvSpPr>
        <p:spPr>
          <a:xfrm>
            <a:off x="1431671" y="4588844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C454AD2-FB8B-014A-95C7-6B0A8747A03D}"/>
              </a:ext>
            </a:extLst>
          </p:cNvPr>
          <p:cNvSpPr txBox="1"/>
          <p:nvPr/>
        </p:nvSpPr>
        <p:spPr>
          <a:xfrm>
            <a:off x="3266429" y="457381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3F324D4-DDB4-4247-BC48-D551FBCCAC00}"/>
              </a:ext>
            </a:extLst>
          </p:cNvPr>
          <p:cNvSpPr txBox="1"/>
          <p:nvPr/>
        </p:nvSpPr>
        <p:spPr>
          <a:xfrm>
            <a:off x="2994540" y="5233197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A528BEA-D169-4A41-9182-831B03A5C812}"/>
              </a:ext>
            </a:extLst>
          </p:cNvPr>
          <p:cNvSpPr txBox="1"/>
          <p:nvPr/>
        </p:nvSpPr>
        <p:spPr>
          <a:xfrm>
            <a:off x="1091782" y="5201007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4EBAA0E9-7359-D840-8D98-1244BB2B0240}"/>
              </a:ext>
            </a:extLst>
          </p:cNvPr>
          <p:cNvSpPr/>
          <p:nvPr/>
        </p:nvSpPr>
        <p:spPr>
          <a:xfrm>
            <a:off x="335729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E77B3672-2FE3-F847-971D-B79D6904294D}"/>
              </a:ext>
            </a:extLst>
          </p:cNvPr>
          <p:cNvSpPr/>
          <p:nvPr/>
        </p:nvSpPr>
        <p:spPr>
          <a:xfrm>
            <a:off x="3000017" y="5221260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187FB1DC-622A-2747-B32F-AFD8D9936A63}"/>
              </a:ext>
            </a:extLst>
          </p:cNvPr>
          <p:cNvSpPr/>
          <p:nvPr/>
        </p:nvSpPr>
        <p:spPr>
          <a:xfrm>
            <a:off x="972536" y="5217973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CF11AB0-83DA-3843-8462-5D6454EE0775}"/>
              </a:ext>
            </a:extLst>
          </p:cNvPr>
          <p:cNvSpPr/>
          <p:nvPr/>
        </p:nvSpPr>
        <p:spPr>
          <a:xfrm>
            <a:off x="4276151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C69E6D-4791-4040-8661-FC662FD0E49C}"/>
              </a:ext>
            </a:extLst>
          </p:cNvPr>
          <p:cNvSpPr txBox="1"/>
          <p:nvPr/>
        </p:nvSpPr>
        <p:spPr>
          <a:xfrm>
            <a:off x="1104373" y="6228913"/>
            <a:ext cx="297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Card Approval Example</a:t>
            </a:r>
          </a:p>
        </p:txBody>
      </p:sp>
    </p:spTree>
    <p:extLst>
      <p:ext uri="{BB962C8B-B14F-4D97-AF65-F5344CB8AC3E}">
        <p14:creationId xmlns:p14="http://schemas.microsoft.com/office/powerpoint/2010/main" val="331667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A1B7D-3689-8840-9636-F75A42F04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Decision Tree from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C4ADC6-42AA-3146-9CE0-F091CB22A0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9999" y="1813256"/>
                <a:ext cx="4731786" cy="4351338"/>
              </a:xfrm>
            </p:spPr>
            <p:txBody>
              <a:bodyPr/>
              <a:lstStyle/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how to learn a decision tree hypothesis?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C4ADC6-42AA-3146-9CE0-F091CB22A0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999" y="1813256"/>
                <a:ext cx="4731786" cy="4351338"/>
              </a:xfrm>
              <a:blipFill>
                <a:blip r:embed="rId2"/>
                <a:stretch>
                  <a:fillRect l="-2139" t="-2332" r="-40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585C2253-2CBA-7840-83D2-15166BEEFFD0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35455" y="2780175"/>
              <a:ext cx="4062438" cy="31609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8819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969058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11418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91037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9506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585C2253-2CBA-7840-83D2-15166BEEFFD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4213693"/>
                  </p:ext>
                </p:extLst>
              </p:nvPr>
            </p:nvGraphicFramePr>
            <p:xfrm>
              <a:off x="535455" y="2780175"/>
              <a:ext cx="4062438" cy="31609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8819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969058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11418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91037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950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190" r="-283333" b="-7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10390" r="-209091" b="-7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84091" r="-82955" b="-7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347222" r="-1389" b="-7322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578651-C81F-1C47-B65C-D6A21168E6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27071" y="1813256"/>
                <a:ext cx="6760982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Potential approach</a:t>
                </a:r>
              </a:p>
              <a:p>
                <a:pPr lvl="1"/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Multiple decision trees with zero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578651-C81F-1C47-B65C-D6A21168E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071" y="1813256"/>
                <a:ext cx="6760982" cy="4351338"/>
              </a:xfrm>
              <a:prstGeom prst="rect">
                <a:avLst/>
              </a:prstGeom>
              <a:blipFill>
                <a:blip r:embed="rId4"/>
                <a:stretch>
                  <a:fillRect l="-1501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F099F36-F1AB-CA41-A5ED-D518A2550AB4}"/>
              </a:ext>
            </a:extLst>
          </p:cNvPr>
          <p:cNvGrpSpPr/>
          <p:nvPr/>
        </p:nvGrpSpPr>
        <p:grpSpPr>
          <a:xfrm>
            <a:off x="5857261" y="3873798"/>
            <a:ext cx="1681072" cy="1599741"/>
            <a:chOff x="5352848" y="3853041"/>
            <a:chExt cx="2148168" cy="20826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94E62FCC-D867-DC46-836D-DF431163D9B1}"/>
                    </a:ext>
                  </a:extLst>
                </p:cNvPr>
                <p:cNvSpPr/>
                <p:nvPr/>
              </p:nvSpPr>
              <p:spPr>
                <a:xfrm>
                  <a:off x="5801802" y="385304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94E62FCC-D867-DC46-836D-DF431163D9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1802" y="3853041"/>
                  <a:ext cx="585788" cy="457200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1987FB-66A2-A644-B4D0-9D050CD84786}"/>
                </a:ext>
              </a:extLst>
            </p:cNvPr>
            <p:cNvSpPr txBox="1"/>
            <p:nvPr/>
          </p:nvSpPr>
          <p:spPr>
            <a:xfrm>
              <a:off x="5352848" y="4222377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+1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522BE76-C4A6-104A-A527-F572595F8694}"/>
                    </a:ext>
                  </a:extLst>
                </p:cNvPr>
                <p:cNvSpPr txBox="1"/>
                <p:nvPr/>
              </p:nvSpPr>
              <p:spPr>
                <a:xfrm>
                  <a:off x="5352848" y="4667441"/>
                  <a:ext cx="464669" cy="3405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522BE76-C4A6-104A-A527-F572595F86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2848" y="4667441"/>
                  <a:ext cx="464669" cy="340589"/>
                </a:xfrm>
                <a:prstGeom prst="rect">
                  <a:avLst/>
                </a:prstGeom>
                <a:blipFill>
                  <a:blip r:embed="rId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EAF6CB4-60E7-BE4A-B66E-1AAEAC7610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36043" y="4324877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BBD9E6B-EDA3-A743-A5AD-AA0697BF0E71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6094696" y="4310241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934128A-8E57-564A-8631-A8BADE49B625}"/>
                </a:ext>
              </a:extLst>
            </p:cNvPr>
            <p:cNvSpPr txBox="1"/>
            <p:nvPr/>
          </p:nvSpPr>
          <p:spPr>
            <a:xfrm>
              <a:off x="6408508" y="4222377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A3250757-CD23-7F4C-8736-EDA2C52A5BB5}"/>
                    </a:ext>
                  </a:extLst>
                </p:cNvPr>
                <p:cNvSpPr/>
                <p:nvPr/>
              </p:nvSpPr>
              <p:spPr>
                <a:xfrm>
                  <a:off x="6381449" y="466744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A3250757-CD23-7F4C-8736-EDA2C52A5B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1449" y="4667441"/>
                  <a:ext cx="585788" cy="457200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5B67C76-E611-8E43-86EA-7186691B179C}"/>
                </a:ext>
              </a:extLst>
            </p:cNvPr>
            <p:cNvSpPr txBox="1"/>
            <p:nvPr/>
          </p:nvSpPr>
          <p:spPr>
            <a:xfrm>
              <a:off x="5892979" y="5056244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+1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516C001-64B1-F644-8373-7CC232F5A4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6173" y="5158744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E055FF5-3F49-0042-8112-23250AC1939F}"/>
                </a:ext>
              </a:extLst>
            </p:cNvPr>
            <p:cNvCxnSpPr>
              <a:cxnSpLocks/>
            </p:cNvCxnSpPr>
            <p:nvPr/>
          </p:nvCxnSpPr>
          <p:spPr>
            <a:xfrm>
              <a:off x="6634826" y="5144108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6E267D9-EC7C-7546-B46B-CA7D56F12D9A}"/>
                </a:ext>
              </a:extLst>
            </p:cNvPr>
            <p:cNvSpPr txBox="1"/>
            <p:nvPr/>
          </p:nvSpPr>
          <p:spPr>
            <a:xfrm>
              <a:off x="6948638" y="5056244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8C12C49-3934-3B44-A9E6-911E22B48C16}"/>
                    </a:ext>
                  </a:extLst>
                </p:cNvPr>
                <p:cNvSpPr txBox="1"/>
                <p:nvPr/>
              </p:nvSpPr>
              <p:spPr>
                <a:xfrm>
                  <a:off x="5932345" y="5478687"/>
                  <a:ext cx="464669" cy="3405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8C12C49-3934-3B44-A9E6-911E22B48C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2345" y="5478687"/>
                  <a:ext cx="464669" cy="340589"/>
                </a:xfrm>
                <a:prstGeom prst="rect">
                  <a:avLst/>
                </a:prstGeom>
                <a:blipFill>
                  <a:blip r:embed="rId8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477FC02-6651-D14E-9E5C-6EDE34F4A1F8}"/>
                </a:ext>
              </a:extLst>
            </p:cNvPr>
            <p:cNvSpPr txBox="1"/>
            <p:nvPr/>
          </p:nvSpPr>
          <p:spPr>
            <a:xfrm>
              <a:off x="6988494" y="5495650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802EA145-1EC0-474A-AA43-3385E6FB610F}"/>
                </a:ext>
              </a:extLst>
            </p:cNvPr>
            <p:cNvSpPr/>
            <p:nvPr/>
          </p:nvSpPr>
          <p:spPr>
            <a:xfrm>
              <a:off x="5376067" y="4694645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6F7F4627-65D8-4B4A-97E7-9615112A0F93}"/>
                </a:ext>
              </a:extLst>
            </p:cNvPr>
            <p:cNvSpPr/>
            <p:nvPr/>
          </p:nvSpPr>
          <p:spPr>
            <a:xfrm>
              <a:off x="5898984" y="5525603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67D953E7-22BB-994E-AA18-823DC3C41824}"/>
                </a:ext>
              </a:extLst>
            </p:cNvPr>
            <p:cNvSpPr/>
            <p:nvPr/>
          </p:nvSpPr>
          <p:spPr>
            <a:xfrm>
              <a:off x="6946102" y="5525603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AA775A2-4A6A-F548-8323-DDB53E71E834}"/>
              </a:ext>
            </a:extLst>
          </p:cNvPr>
          <p:cNvGrpSpPr/>
          <p:nvPr/>
        </p:nvGrpSpPr>
        <p:grpSpPr>
          <a:xfrm>
            <a:off x="8558710" y="3754094"/>
            <a:ext cx="3097835" cy="2087796"/>
            <a:chOff x="7927938" y="3624441"/>
            <a:chExt cx="4264062" cy="29995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ounded Rectangle 47">
                  <a:extLst>
                    <a:ext uri="{FF2B5EF4-FFF2-40B4-BE49-F238E27FC236}">
                      <a16:creationId xmlns:a16="http://schemas.microsoft.com/office/drawing/2014/main" id="{878DCBF9-EBC9-5A43-A5BF-6131358F5EB1}"/>
                    </a:ext>
                  </a:extLst>
                </p:cNvPr>
                <p:cNvSpPr/>
                <p:nvPr/>
              </p:nvSpPr>
              <p:spPr>
                <a:xfrm>
                  <a:off x="9408599" y="362444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8" name="Rounded Rectangle 47">
                  <a:extLst>
                    <a:ext uri="{FF2B5EF4-FFF2-40B4-BE49-F238E27FC236}">
                      <a16:creationId xmlns:a16="http://schemas.microsoft.com/office/drawing/2014/main" id="{878DCBF9-EBC9-5A43-A5BF-6131358F5E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8599" y="3624441"/>
                  <a:ext cx="585788" cy="457200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E344E09-B5FD-FF4E-A013-C80A8FB67279}"/>
                </a:ext>
              </a:extLst>
            </p:cNvPr>
            <p:cNvSpPr txBox="1"/>
            <p:nvPr/>
          </p:nvSpPr>
          <p:spPr>
            <a:xfrm>
              <a:off x="8959645" y="3993776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96C13EE-C661-E741-AC08-9DD5733341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968" y="4096277"/>
              <a:ext cx="1028542" cy="4200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F4AABBD-EF52-EB44-AFED-5D56E181F05B}"/>
                </a:ext>
              </a:extLst>
            </p:cNvPr>
            <p:cNvCxnSpPr>
              <a:cxnSpLocks/>
              <a:stCxn id="48" idx="2"/>
              <a:endCxn id="54" idx="0"/>
            </p:cNvCxnSpPr>
            <p:nvPr/>
          </p:nvCxnSpPr>
          <p:spPr>
            <a:xfrm>
              <a:off x="9701493" y="4081641"/>
              <a:ext cx="1152187" cy="4164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531759F-04F9-8B40-A2A9-4802FADC23BC}"/>
                </a:ext>
              </a:extLst>
            </p:cNvPr>
            <p:cNvSpPr txBox="1"/>
            <p:nvPr/>
          </p:nvSpPr>
          <p:spPr>
            <a:xfrm>
              <a:off x="10015305" y="3993776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159ECFC9-0B43-8C44-AB0E-72589A665FC9}"/>
                    </a:ext>
                  </a:extLst>
                </p:cNvPr>
                <p:cNvSpPr/>
                <p:nvPr/>
              </p:nvSpPr>
              <p:spPr>
                <a:xfrm>
                  <a:off x="10560786" y="4498045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159ECFC9-0B43-8C44-AB0E-72589A665F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60786" y="4498045"/>
                  <a:ext cx="585788" cy="457200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079FD5D-52C0-9949-873A-A0D4B497B11B}"/>
                </a:ext>
              </a:extLst>
            </p:cNvPr>
            <p:cNvSpPr txBox="1"/>
            <p:nvPr/>
          </p:nvSpPr>
          <p:spPr>
            <a:xfrm>
              <a:off x="10072315" y="4886847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1C75F7C-7E15-0E4C-8BF7-45C46E8F9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55510" y="4989348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35346B2-7FE1-BD4F-B731-A1E899B03662}"/>
                </a:ext>
              </a:extLst>
            </p:cNvPr>
            <p:cNvCxnSpPr>
              <a:cxnSpLocks/>
            </p:cNvCxnSpPr>
            <p:nvPr/>
          </p:nvCxnSpPr>
          <p:spPr>
            <a:xfrm>
              <a:off x="10814163" y="4974712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72B2B97-C0D7-0046-B654-719545EC1B76}"/>
                </a:ext>
              </a:extLst>
            </p:cNvPr>
            <p:cNvSpPr txBox="1"/>
            <p:nvPr/>
          </p:nvSpPr>
          <p:spPr>
            <a:xfrm>
              <a:off x="11127976" y="4886847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59D3DB8-4371-DE4C-82AF-4E21465936FF}"/>
                    </a:ext>
                  </a:extLst>
                </p:cNvPr>
                <p:cNvSpPr txBox="1"/>
                <p:nvPr/>
              </p:nvSpPr>
              <p:spPr>
                <a:xfrm>
                  <a:off x="10111682" y="5309289"/>
                  <a:ext cx="464670" cy="3648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59D3DB8-4371-DE4C-82AF-4E21465936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1682" y="5309289"/>
                  <a:ext cx="464670" cy="364802"/>
                </a:xfrm>
                <a:prstGeom prst="rect">
                  <a:avLst/>
                </a:prstGeom>
                <a:blipFill>
                  <a:blip r:embed="rId11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ounded Rectangle 60">
                  <a:extLst>
                    <a:ext uri="{FF2B5EF4-FFF2-40B4-BE49-F238E27FC236}">
                      <a16:creationId xmlns:a16="http://schemas.microsoft.com/office/drawing/2014/main" id="{55687242-9010-694A-902F-6B46B9AF7B6A}"/>
                    </a:ext>
                  </a:extLst>
                </p:cNvPr>
                <p:cNvSpPr/>
                <p:nvPr/>
              </p:nvSpPr>
              <p:spPr>
                <a:xfrm>
                  <a:off x="8427428" y="4516335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61" name="Rounded Rectangle 60">
                  <a:extLst>
                    <a:ext uri="{FF2B5EF4-FFF2-40B4-BE49-F238E27FC236}">
                      <a16:creationId xmlns:a16="http://schemas.microsoft.com/office/drawing/2014/main" id="{55687242-9010-694A-902F-6B46B9AF7B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7428" y="4516335"/>
                  <a:ext cx="585788" cy="457200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577F1BE-F0E3-3447-8685-432DEDA57351}"/>
                </a:ext>
              </a:extLst>
            </p:cNvPr>
            <p:cNvSpPr txBox="1"/>
            <p:nvPr/>
          </p:nvSpPr>
          <p:spPr>
            <a:xfrm>
              <a:off x="7938957" y="490513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27D917C-2C69-0D4B-80B2-295AF17ED3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22152" y="5007638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1E714592-07FE-784C-9711-6967F73C9D7C}"/>
                </a:ext>
              </a:extLst>
            </p:cNvPr>
            <p:cNvCxnSpPr>
              <a:cxnSpLocks/>
            </p:cNvCxnSpPr>
            <p:nvPr/>
          </p:nvCxnSpPr>
          <p:spPr>
            <a:xfrm>
              <a:off x="8680805" y="4993002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3D3D841-619D-A748-A202-C64EDF568D5C}"/>
                </a:ext>
              </a:extLst>
            </p:cNvPr>
            <p:cNvSpPr txBox="1"/>
            <p:nvPr/>
          </p:nvSpPr>
          <p:spPr>
            <a:xfrm>
              <a:off x="8994619" y="490513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9AF86C2F-A808-F444-A92E-40FF367144A2}"/>
                    </a:ext>
                  </a:extLst>
                </p:cNvPr>
                <p:cNvSpPr txBox="1"/>
                <p:nvPr/>
              </p:nvSpPr>
              <p:spPr>
                <a:xfrm>
                  <a:off x="7978324" y="5327580"/>
                  <a:ext cx="464670" cy="3648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9AF86C2F-A808-F444-A92E-40FF367144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8324" y="5327580"/>
                  <a:ext cx="464670" cy="364802"/>
                </a:xfrm>
                <a:prstGeom prst="rect">
                  <a:avLst/>
                </a:prstGeom>
                <a:blipFill>
                  <a:blip r:embed="rId11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ounded Rectangle 69">
                  <a:extLst>
                    <a:ext uri="{FF2B5EF4-FFF2-40B4-BE49-F238E27FC236}">
                      <a16:creationId xmlns:a16="http://schemas.microsoft.com/office/drawing/2014/main" id="{70E8C79C-A7EA-D648-BB1F-FFA328AC415C}"/>
                    </a:ext>
                  </a:extLst>
                </p:cNvPr>
                <p:cNvSpPr/>
                <p:nvPr/>
              </p:nvSpPr>
              <p:spPr>
                <a:xfrm>
                  <a:off x="8934414" y="536172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70" name="Rounded Rectangle 69">
                  <a:extLst>
                    <a:ext uri="{FF2B5EF4-FFF2-40B4-BE49-F238E27FC236}">
                      <a16:creationId xmlns:a16="http://schemas.microsoft.com/office/drawing/2014/main" id="{70E8C79C-A7EA-D648-BB1F-FFA328AC41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4414" y="5361721"/>
                  <a:ext cx="585788" cy="457200"/>
                </a:xfrm>
                <a:prstGeom prst="round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65E64DD-5B57-E242-AECA-E242B64ED508}"/>
                </a:ext>
              </a:extLst>
            </p:cNvPr>
            <p:cNvSpPr txBox="1"/>
            <p:nvPr/>
          </p:nvSpPr>
          <p:spPr>
            <a:xfrm>
              <a:off x="8485460" y="5731058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A2ED39D-846F-B349-9BF9-FE9624A47D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68655" y="5833557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2814312-C268-C149-972D-785572A99C2E}"/>
                </a:ext>
              </a:extLst>
            </p:cNvPr>
            <p:cNvCxnSpPr>
              <a:cxnSpLocks/>
              <a:stCxn id="70" idx="2"/>
            </p:cNvCxnSpPr>
            <p:nvPr/>
          </p:nvCxnSpPr>
          <p:spPr>
            <a:xfrm>
              <a:off x="9227308" y="5818921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E0BC985-0224-B14E-9985-E3F6ACFF6BA8}"/>
                </a:ext>
              </a:extLst>
            </p:cNvPr>
            <p:cNvSpPr txBox="1"/>
            <p:nvPr/>
          </p:nvSpPr>
          <p:spPr>
            <a:xfrm>
              <a:off x="9541119" y="5731058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ounded Rectangle 79">
                  <a:extLst>
                    <a:ext uri="{FF2B5EF4-FFF2-40B4-BE49-F238E27FC236}">
                      <a16:creationId xmlns:a16="http://schemas.microsoft.com/office/drawing/2014/main" id="{7E26B08D-1E03-F742-AD6D-7F7E5E30596D}"/>
                    </a:ext>
                  </a:extLst>
                </p:cNvPr>
                <p:cNvSpPr/>
                <p:nvPr/>
              </p:nvSpPr>
              <p:spPr>
                <a:xfrm>
                  <a:off x="11036400" y="5357813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0" name="Rounded Rectangle 79">
                  <a:extLst>
                    <a:ext uri="{FF2B5EF4-FFF2-40B4-BE49-F238E27FC236}">
                      <a16:creationId xmlns:a16="http://schemas.microsoft.com/office/drawing/2014/main" id="{7E26B08D-1E03-F742-AD6D-7F7E5E3059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36400" y="5357813"/>
                  <a:ext cx="585788" cy="457200"/>
                </a:xfrm>
                <a:prstGeom prst="round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3701545-F73E-1249-964F-686B3B4D5548}"/>
                </a:ext>
              </a:extLst>
            </p:cNvPr>
            <p:cNvSpPr txBox="1"/>
            <p:nvPr/>
          </p:nvSpPr>
          <p:spPr>
            <a:xfrm>
              <a:off x="10587445" y="572714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CDF9E6E-92C7-994C-A1CF-77EFD96980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70641" y="5829649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A727B485-1E56-5B43-9371-DB9A13C970DF}"/>
                </a:ext>
              </a:extLst>
            </p:cNvPr>
            <p:cNvCxnSpPr>
              <a:cxnSpLocks/>
              <a:stCxn id="80" idx="2"/>
            </p:cNvCxnSpPr>
            <p:nvPr/>
          </p:nvCxnSpPr>
          <p:spPr>
            <a:xfrm>
              <a:off x="11329294" y="5815013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920EC44-76A2-7849-996E-EB85C0C5475B}"/>
                </a:ext>
              </a:extLst>
            </p:cNvPr>
            <p:cNvSpPr txBox="1"/>
            <p:nvPr/>
          </p:nvSpPr>
          <p:spPr>
            <a:xfrm>
              <a:off x="11643106" y="572714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55A272B-40D9-6944-86CF-537816186018}"/>
                </a:ext>
              </a:extLst>
            </p:cNvPr>
            <p:cNvSpPr txBox="1"/>
            <p:nvPr/>
          </p:nvSpPr>
          <p:spPr>
            <a:xfrm>
              <a:off x="8527738" y="6185782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73FC525-4960-2A43-B70C-BD7C99873BD1}"/>
                </a:ext>
              </a:extLst>
            </p:cNvPr>
            <p:cNvSpPr txBox="1"/>
            <p:nvPr/>
          </p:nvSpPr>
          <p:spPr>
            <a:xfrm>
              <a:off x="10655170" y="6173412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DD919C8-C608-784E-A453-2A9A7A3B7896}"/>
                </a:ext>
              </a:extLst>
            </p:cNvPr>
            <p:cNvSpPr txBox="1"/>
            <p:nvPr/>
          </p:nvSpPr>
          <p:spPr>
            <a:xfrm>
              <a:off x="11679477" y="6164594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C9AC748A-8CC3-BD4B-9496-4546D0EEF752}"/>
                </a:ext>
              </a:extLst>
            </p:cNvPr>
            <p:cNvSpPr/>
            <p:nvPr/>
          </p:nvSpPr>
          <p:spPr>
            <a:xfrm>
              <a:off x="7927938" y="5392188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FDE6B12F-B013-CF42-85EF-630E9C0EDC4F}"/>
                </a:ext>
              </a:extLst>
            </p:cNvPr>
            <p:cNvSpPr/>
            <p:nvPr/>
          </p:nvSpPr>
          <p:spPr>
            <a:xfrm>
              <a:off x="8518712" y="6202889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59E5541D-7C2C-AE4D-9F3D-1CF638E229EC}"/>
                </a:ext>
              </a:extLst>
            </p:cNvPr>
            <p:cNvSpPr/>
            <p:nvPr/>
          </p:nvSpPr>
          <p:spPr>
            <a:xfrm>
              <a:off x="10132039" y="5363852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EF6F0DF5-A443-0E4B-8253-847C53EBCBB6}"/>
                </a:ext>
              </a:extLst>
            </p:cNvPr>
            <p:cNvSpPr/>
            <p:nvPr/>
          </p:nvSpPr>
          <p:spPr>
            <a:xfrm>
              <a:off x="10701390" y="6196508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DDC1298B-85F8-D04C-BEC0-534C8FA2F9FB}"/>
                </a:ext>
              </a:extLst>
            </p:cNvPr>
            <p:cNvSpPr/>
            <p:nvPr/>
          </p:nvSpPr>
          <p:spPr>
            <a:xfrm>
              <a:off x="9504511" y="6205335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8FA434B0-0C0A-7C47-A315-934B610BBDDD}"/>
                </a:ext>
              </a:extLst>
            </p:cNvPr>
            <p:cNvSpPr/>
            <p:nvPr/>
          </p:nvSpPr>
          <p:spPr>
            <a:xfrm>
              <a:off x="11622188" y="6213851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E7C4AA71-4354-0940-BCAC-9E3B7B59310F}"/>
              </a:ext>
            </a:extLst>
          </p:cNvPr>
          <p:cNvSpPr/>
          <p:nvPr/>
        </p:nvSpPr>
        <p:spPr>
          <a:xfrm>
            <a:off x="5812259" y="6228476"/>
            <a:ext cx="4936547" cy="444291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Which one do you think might generalize better?</a:t>
            </a:r>
          </a:p>
        </p:txBody>
      </p:sp>
    </p:spTree>
    <p:extLst>
      <p:ext uri="{BB962C8B-B14F-4D97-AF65-F5344CB8AC3E}">
        <p14:creationId xmlns:p14="http://schemas.microsoft.com/office/powerpoint/2010/main" val="321171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9D315-6BCE-844A-937E-45CA38A19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Decision Tree from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E6C4F9-8B1F-2A4A-91CE-F7BCB68C2C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Conceptual intuition to deal with overfitting</a:t>
                </a:r>
              </a:p>
              <a:p>
                <a:pPr lvl="1"/>
                <a:r>
                  <a:rPr lang="en-US" dirty="0"/>
                  <a:t>Regularization: </a:t>
                </a:r>
                <a:r>
                  <a:rPr lang="en-US" dirty="0">
                    <a:solidFill>
                      <a:srgbClr val="C00000"/>
                    </a:solidFill>
                  </a:rPr>
                  <a:t>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Informally,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This optimization is generally computationally intractable. </a:t>
                </a:r>
              </a:p>
              <a:p>
                <a:r>
                  <a:rPr lang="en-US" dirty="0"/>
                  <a:t>Most decision tree learning algorithms rely on </a:t>
                </a:r>
                <a:r>
                  <a:rPr lang="en-US" b="1" i="1" dirty="0">
                    <a:solidFill>
                      <a:srgbClr val="C00000"/>
                    </a:solidFill>
                  </a:rPr>
                  <a:t>heuristics</a:t>
                </a:r>
                <a:r>
                  <a:rPr lang="en-US" dirty="0"/>
                  <a:t> to approximate the goal.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E6C4F9-8B1F-2A4A-91CE-F7BCB68C2C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2"/>
                <a:stretch>
                  <a:fillRect l="-894" t="-2632" b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BD2C5A41-36E8-194E-A37E-2E16E98F22BE}"/>
                  </a:ext>
                </a:extLst>
              </p:cNvPr>
              <p:cNvSpPr/>
              <p:nvPr/>
            </p:nvSpPr>
            <p:spPr>
              <a:xfrm>
                <a:off x="2955142" y="3303039"/>
                <a:ext cx="3842167" cy="123477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𝑠𝑖𝑧𝑒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𝑡𝑟𝑒𝑒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BD2C5A41-36E8-194E-A37E-2E16E98F22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142" y="3303039"/>
                <a:ext cx="3842167" cy="1234770"/>
              </a:xfrm>
              <a:prstGeom prst="roundRect">
                <a:avLst/>
              </a:prstGeom>
              <a:blipFill>
                <a:blip r:embed="rId3"/>
                <a:stretch>
                  <a:fillRect l="-987" b="-2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788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BBCB2-DA01-C64F-9952-3226AF40D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Template of Greedy-Based Decision Tree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4E6F0E-71BF-3F44-BE74-E5513F2EDA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0545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DecisionTreeLearn(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/>
                  <a:t>)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: Input a dataset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, output a decision tree hypothesis</a:t>
                </a:r>
              </a:p>
              <a:p>
                <a:pPr lvl="1"/>
                <a:r>
                  <a:rPr lang="en-US" dirty="0"/>
                  <a:t>Create a root node</a:t>
                </a:r>
              </a:p>
              <a:p>
                <a:pPr lvl="1"/>
                <a:r>
                  <a:rPr lang="en-US" dirty="0"/>
                  <a:t>If </a:t>
                </a:r>
                <a:r>
                  <a:rPr lang="en-US" dirty="0">
                    <a:solidFill>
                      <a:srgbClr val="C00000"/>
                    </a:solidFill>
                  </a:rPr>
                  <a:t>termination conditions </a:t>
                </a:r>
                <a:r>
                  <a:rPr lang="en-US" dirty="0"/>
                  <a:t>are met</a:t>
                </a:r>
              </a:p>
              <a:p>
                <a:pPr lvl="2"/>
                <a:r>
                  <a:rPr lang="en-US" sz="2400" dirty="0"/>
                  <a:t>return a single node tree with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leaf prediction </a:t>
                </a:r>
                <a:r>
                  <a:rPr lang="en-US" sz="2400" dirty="0"/>
                  <a:t>based on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dirty="0"/>
                  <a:t>Else: Greedily find a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(assigned as root) to split according to </a:t>
                </a:r>
                <a:r>
                  <a:rPr lang="en-US" dirty="0">
                    <a:solidFill>
                      <a:srgbClr val="C00000"/>
                    </a:solidFill>
                  </a:rPr>
                  <a:t>split criteria</a:t>
                </a:r>
              </a:p>
              <a:p>
                <a:pPr lvl="2"/>
                <a:r>
                  <a:rPr lang="en-US" sz="2400" dirty="0"/>
                  <a:t>For each possible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of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lvl="3"/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be the dataset containing data with</a:t>
                </a:r>
                <a:r>
                  <a:rPr lang="zh-TW" altLang="en-US" sz="2400" dirty="0"/>
                  <a:t> </a:t>
                </a:r>
                <a:r>
                  <a:rPr lang="en-US" altLang="zh-TW" sz="24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for feature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lvl="3"/>
                <a:r>
                  <a:rPr lang="en-US" sz="2400" dirty="0"/>
                  <a:t>Create a subtree </a:t>
                </a:r>
                <a:r>
                  <a:rPr lang="en-US" sz="2400" dirty="0" err="1"/>
                  <a:t>DecisionTreeLearn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) that being the child of root</a:t>
                </a:r>
              </a:p>
              <a:p>
                <a:pPr lvl="3"/>
                <a:endParaRPr lang="en-US" sz="2400" dirty="0"/>
              </a:p>
              <a:p>
                <a:r>
                  <a:rPr lang="en-US" sz="2400" dirty="0"/>
                  <a:t>Most decision tree learning algorithms follow this template, but with different choices of </a:t>
                </a:r>
                <a:r>
                  <a:rPr lang="en-US" sz="2400" dirty="0">
                    <a:solidFill>
                      <a:srgbClr val="C00000"/>
                    </a:solidFill>
                  </a:rPr>
                  <a:t>heuristics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4E6F0E-71BF-3F44-BE74-E5513F2EDA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05457" cy="4351338"/>
              </a:xfrm>
              <a:blipFill>
                <a:blip r:embed="rId2"/>
                <a:stretch>
                  <a:fillRect l="-807" t="-1744" b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375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9A8CE-29D7-D649-8CE1-686AAA17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503" y="348479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741493C6-46AC-D440-9174-46FDDFA79059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91197" y="2864202"/>
              <a:ext cx="2717543" cy="31609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14980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648246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745328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608989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9506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741493C6-46AC-D440-9174-46FDDFA7905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56650332"/>
                  </p:ext>
                </p:extLst>
              </p:nvPr>
            </p:nvGraphicFramePr>
            <p:xfrm>
              <a:off x="491197" y="2864202"/>
              <a:ext cx="2717543" cy="31609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14980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648246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745328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608989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950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754" t="-3226" r="-278947" b="-7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13725" t="-3226" r="-211765" b="-7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84746" t="-3226" r="-83051" b="-7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350000" t="-3226" r="-2083" b="-7290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F96AFD1-3FEB-5843-BA9B-D39E9BF09414}"/>
              </a:ext>
            </a:extLst>
          </p:cNvPr>
          <p:cNvGrpSpPr/>
          <p:nvPr/>
        </p:nvGrpSpPr>
        <p:grpSpPr>
          <a:xfrm>
            <a:off x="7468778" y="2639552"/>
            <a:ext cx="1707419" cy="1027688"/>
            <a:chOff x="7549869" y="1555380"/>
            <a:chExt cx="1227198" cy="6329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ounded Rectangle 4">
                  <a:extLst>
                    <a:ext uri="{FF2B5EF4-FFF2-40B4-BE49-F238E27FC236}">
                      <a16:creationId xmlns:a16="http://schemas.microsoft.com/office/drawing/2014/main" id="{1BEFDF2F-BF6D-6E47-8C85-DF9FE9C61C6A}"/>
                    </a:ext>
                  </a:extLst>
                </p:cNvPr>
                <p:cNvSpPr/>
                <p:nvPr/>
              </p:nvSpPr>
              <p:spPr>
                <a:xfrm>
                  <a:off x="7901203" y="1555380"/>
                  <a:ext cx="458415" cy="35118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Rounded Rectangle 4">
                  <a:extLst>
                    <a:ext uri="{FF2B5EF4-FFF2-40B4-BE49-F238E27FC236}">
                      <a16:creationId xmlns:a16="http://schemas.microsoft.com/office/drawing/2014/main" id="{1BEFDF2F-BF6D-6E47-8C85-DF9FE9C61C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1203" y="1555380"/>
                  <a:ext cx="458415" cy="351181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C546BA-8260-C84D-AF95-21C26D7CF909}"/>
                </a:ext>
              </a:extLst>
            </p:cNvPr>
            <p:cNvSpPr txBox="1"/>
            <p:nvPr/>
          </p:nvSpPr>
          <p:spPr>
            <a:xfrm>
              <a:off x="7549869" y="1839071"/>
              <a:ext cx="401080" cy="241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+1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0E5C163-4779-3145-BE7A-56D7F6784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1486" y="1917803"/>
              <a:ext cx="363632" cy="2705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8FF892F-6E35-5D4F-A97C-E79661345832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8130410" y="1906561"/>
              <a:ext cx="401080" cy="2817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380E17-E6D5-4444-8C57-B0E47471DF2E}"/>
                </a:ext>
              </a:extLst>
            </p:cNvPr>
            <p:cNvSpPr txBox="1"/>
            <p:nvPr/>
          </p:nvSpPr>
          <p:spPr>
            <a:xfrm>
              <a:off x="8375987" y="1839071"/>
              <a:ext cx="401080" cy="241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Content Placeholder 4">
                <a:extLst>
                  <a:ext uri="{FF2B5EF4-FFF2-40B4-BE49-F238E27FC236}">
                    <a16:creationId xmlns:a16="http://schemas.microsoft.com/office/drawing/2014/main" id="{2F1696B2-0A1F-C34E-A2C2-A7527F0FB7E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372651" y="3795069"/>
              <a:ext cx="2654156" cy="1741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98303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63312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727943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59478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5678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Content Placeholder 4">
                <a:extLst>
                  <a:ext uri="{FF2B5EF4-FFF2-40B4-BE49-F238E27FC236}">
                    <a16:creationId xmlns:a16="http://schemas.microsoft.com/office/drawing/2014/main" id="{2F1696B2-0A1F-C34E-A2C2-A7527F0FB7E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773736562"/>
                  </p:ext>
                </p:extLst>
              </p:nvPr>
            </p:nvGraphicFramePr>
            <p:xfrm>
              <a:off x="5372651" y="3795069"/>
              <a:ext cx="2654156" cy="1741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98303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63312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727943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59478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4"/>
                          <a:stretch>
                            <a:fillRect l="-1818" r="-283636" b="-4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4"/>
                          <a:stretch>
                            <a:fillRect l="-112000" r="-212000" b="-4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4"/>
                          <a:stretch>
                            <a:fillRect l="-182759" r="-82759" b="-4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4"/>
                          <a:stretch>
                            <a:fillRect l="-348936" r="-2128" b="-42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Content Placeholder 4">
                <a:extLst>
                  <a:ext uri="{FF2B5EF4-FFF2-40B4-BE49-F238E27FC236}">
                    <a16:creationId xmlns:a16="http://schemas.microsoft.com/office/drawing/2014/main" id="{657225AF-F69A-FE42-B917-D2319172B221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8457148" y="3808235"/>
              <a:ext cx="2717543" cy="1741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14980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648246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745328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608989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Content Placeholder 4">
                <a:extLst>
                  <a:ext uri="{FF2B5EF4-FFF2-40B4-BE49-F238E27FC236}">
                    <a16:creationId xmlns:a16="http://schemas.microsoft.com/office/drawing/2014/main" id="{657225AF-F69A-FE42-B917-D2319172B22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16020099"/>
                  </p:ext>
                </p:extLst>
              </p:nvPr>
            </p:nvGraphicFramePr>
            <p:xfrm>
              <a:off x="8457148" y="3808235"/>
              <a:ext cx="2717543" cy="1741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14980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648246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745328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608989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5"/>
                          <a:stretch>
                            <a:fillRect r="-280702" b="-4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5"/>
                          <a:stretch>
                            <a:fillRect l="-111765" r="-213725" b="-4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5"/>
                          <a:stretch>
                            <a:fillRect l="-183051" r="-84746" b="-4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5"/>
                          <a:stretch>
                            <a:fillRect l="-347917" r="-4167" b="-417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7906ACC-997F-A040-9260-1C85DE526B04}"/>
              </a:ext>
            </a:extLst>
          </p:cNvPr>
          <p:cNvCxnSpPr/>
          <p:nvPr/>
        </p:nvCxnSpPr>
        <p:spPr>
          <a:xfrm>
            <a:off x="6670433" y="5620521"/>
            <a:ext cx="0" cy="404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C4995DD-007C-4F42-B08D-0178916DD8B4}"/>
              </a:ext>
            </a:extLst>
          </p:cNvPr>
          <p:cNvSpPr/>
          <p:nvPr/>
        </p:nvSpPr>
        <p:spPr>
          <a:xfrm>
            <a:off x="5705234" y="6453688"/>
            <a:ext cx="1930397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Leaf prediction +1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52DD014-1EC9-6647-A19A-1A775169A8F4}"/>
              </a:ext>
            </a:extLst>
          </p:cNvPr>
          <p:cNvCxnSpPr>
            <a:cxnSpLocks/>
          </p:cNvCxnSpPr>
          <p:nvPr/>
        </p:nvCxnSpPr>
        <p:spPr>
          <a:xfrm>
            <a:off x="9815918" y="5620521"/>
            <a:ext cx="0" cy="399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45AA95-A906-DB4E-9F56-5D46BEB17519}"/>
              </a:ext>
            </a:extLst>
          </p:cNvPr>
          <p:cNvCxnSpPr>
            <a:cxnSpLocks/>
          </p:cNvCxnSpPr>
          <p:nvPr/>
        </p:nvCxnSpPr>
        <p:spPr>
          <a:xfrm>
            <a:off x="3506771" y="4442442"/>
            <a:ext cx="1706252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18E1D50-1BB4-3648-B2C6-9D42E3177B97}"/>
              </a:ext>
            </a:extLst>
          </p:cNvPr>
          <p:cNvSpPr txBox="1"/>
          <p:nvPr/>
        </p:nvSpPr>
        <p:spPr>
          <a:xfrm>
            <a:off x="6143679" y="6019875"/>
            <a:ext cx="1112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A3C19D-3376-D34F-AE12-90C6FFCA3128}"/>
              </a:ext>
            </a:extLst>
          </p:cNvPr>
          <p:cNvSpPr txBox="1"/>
          <p:nvPr/>
        </p:nvSpPr>
        <p:spPr>
          <a:xfrm>
            <a:off x="8673325" y="6453688"/>
            <a:ext cx="2480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 next feature to split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671741-1502-E64E-B63E-4307B4BD3AEE}"/>
              </a:ext>
            </a:extLst>
          </p:cNvPr>
          <p:cNvSpPr txBox="1"/>
          <p:nvPr/>
        </p:nvSpPr>
        <p:spPr>
          <a:xfrm>
            <a:off x="8972931" y="6019875"/>
            <a:ext cx="1685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Don’t terminate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30C6E2-7456-5541-BF66-E2EEE6DEC41F}"/>
              </a:ext>
            </a:extLst>
          </p:cNvPr>
          <p:cNvSpPr txBox="1"/>
          <p:nvPr/>
        </p:nvSpPr>
        <p:spPr>
          <a:xfrm>
            <a:off x="3379578" y="3756577"/>
            <a:ext cx="1911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DecisionTreeLearn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F1E947-13F8-E244-A17C-AF4D80E36BAB}"/>
              </a:ext>
            </a:extLst>
          </p:cNvPr>
          <p:cNvSpPr txBox="1"/>
          <p:nvPr/>
        </p:nvSpPr>
        <p:spPr>
          <a:xfrm>
            <a:off x="4414884" y="2665172"/>
            <a:ext cx="3082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Termination conditions not net</a:t>
            </a:r>
          </a:p>
          <a:p>
            <a:r>
              <a:rPr lang="en-US" dirty="0"/>
              <a:t>Find a feature to split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802EEB-7C22-3349-96D5-28D5D27C61E9}"/>
              </a:ext>
            </a:extLst>
          </p:cNvPr>
          <p:cNvSpPr txBox="1"/>
          <p:nvPr/>
        </p:nvSpPr>
        <p:spPr>
          <a:xfrm>
            <a:off x="6679920" y="5600790"/>
            <a:ext cx="1911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DecisionTreeLearn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F4D712-68F3-5A41-9602-1FD9A09EA481}"/>
              </a:ext>
            </a:extLst>
          </p:cNvPr>
          <p:cNvSpPr txBox="1"/>
          <p:nvPr/>
        </p:nvSpPr>
        <p:spPr>
          <a:xfrm>
            <a:off x="9825404" y="5579497"/>
            <a:ext cx="1911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DecisionTreeLearn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60AF3D0D-F8C0-0249-A9E8-EFC1FF3E6FB7}"/>
                  </a:ext>
                </a:extLst>
              </p:cNvPr>
              <p:cNvSpPr/>
              <p:nvPr/>
            </p:nvSpPr>
            <p:spPr>
              <a:xfrm>
                <a:off x="4833257" y="231470"/>
                <a:ext cx="7308980" cy="2226733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DecisionTreeLearn(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r>
                  <a:rPr lang="en-US" sz="1600" dirty="0"/>
                  <a:t>     Create a root node</a:t>
                </a:r>
              </a:p>
              <a:p>
                <a:r>
                  <a:rPr lang="en-US" sz="1600" dirty="0"/>
                  <a:t>     If </a:t>
                </a:r>
                <a:r>
                  <a:rPr lang="en-US" sz="1600" dirty="0">
                    <a:solidFill>
                      <a:srgbClr val="C00000"/>
                    </a:solidFill>
                  </a:rPr>
                  <a:t>termination conditions </a:t>
                </a:r>
                <a:r>
                  <a:rPr lang="en-US" sz="1600" dirty="0"/>
                  <a:t>are met</a:t>
                </a:r>
              </a:p>
              <a:p>
                <a:r>
                  <a:rPr lang="en-US" sz="1600" dirty="0"/>
                  <a:t>           return a single node tree with </a:t>
                </a:r>
                <a:r>
                  <a:rPr lang="en-US" sz="1600" dirty="0">
                    <a:solidFill>
                      <a:srgbClr val="C00000"/>
                    </a:solidFill>
                  </a:rPr>
                  <a:t>leaf prediction </a:t>
                </a:r>
                <a:r>
                  <a:rPr lang="en-US" sz="1600" dirty="0"/>
                  <a:t>based on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     Else: Greedily find a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(assigned as root) to split according to </a:t>
                </a:r>
                <a:r>
                  <a:rPr lang="en-US" sz="1600" dirty="0">
                    <a:solidFill>
                      <a:srgbClr val="C00000"/>
                    </a:solidFill>
                  </a:rPr>
                  <a:t>split criteria</a:t>
                </a:r>
              </a:p>
              <a:p>
                <a:r>
                  <a:rPr lang="en-US" sz="1600" dirty="0">
                    <a:solidFill>
                      <a:srgbClr val="C00000"/>
                    </a:solidFill>
                  </a:rPr>
                  <a:t>     </a:t>
                </a:r>
                <a:r>
                  <a:rPr lang="en-US" sz="1600" dirty="0"/>
                  <a:t>For each possible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of</a:t>
                </a:r>
                <a:r>
                  <a:rPr lang="zh-TW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TW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be the dataset containing data with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/>
                  <a:t>for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Create a subtree </a:t>
                </a:r>
                <a:r>
                  <a:rPr lang="en-US" sz="1600" dirty="0" err="1"/>
                  <a:t>DecisionTreeLearn</a:t>
                </a:r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) that being the child of root</a:t>
                </a:r>
              </a:p>
            </p:txBody>
          </p:sp>
        </mc:Choice>
        <mc:Fallback xmlns=""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60AF3D0D-F8C0-0249-A9E8-EFC1FF3E6F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257" y="231470"/>
                <a:ext cx="7308980" cy="222673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558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4" grpId="0"/>
      <p:bldP spid="25" grpId="0"/>
      <p:bldP spid="26" grpId="0"/>
      <p:bldP spid="28" grpId="0"/>
      <p:bldP spid="31" grpId="0"/>
      <p:bldP spid="32" grpId="0"/>
      <p:bldP spid="3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5BA4C-3A0E-CD47-93BF-3B7F2C5B8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Heuristics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12F6A-D6CB-1248-82AE-EA33C2EC1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6817" y="4092963"/>
            <a:ext cx="4568786" cy="26157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Leaf predictions</a:t>
            </a:r>
          </a:p>
          <a:p>
            <a:pPr lvl="1"/>
            <a:r>
              <a:rPr lang="en-US" dirty="0"/>
              <a:t>Majority voting</a:t>
            </a:r>
          </a:p>
          <a:p>
            <a:pPr lvl="1"/>
            <a:r>
              <a:rPr lang="en-US" dirty="0"/>
              <a:t>Average (for regression)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sz="1200" dirty="0"/>
          </a:p>
          <a:p>
            <a:r>
              <a:rPr lang="en-US" dirty="0">
                <a:solidFill>
                  <a:srgbClr val="C00000"/>
                </a:solidFill>
              </a:rPr>
              <a:t>Split criteria?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AA9BD94-9F9B-F344-85AD-B9018E1AE568}"/>
                  </a:ext>
                </a:extLst>
              </p:cNvPr>
              <p:cNvSpPr/>
              <p:nvPr/>
            </p:nvSpPr>
            <p:spPr>
              <a:xfrm>
                <a:off x="480725" y="1556416"/>
                <a:ext cx="6620933" cy="2226733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DecisionTreeLearn(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r>
                  <a:rPr lang="en-US" sz="1600" dirty="0"/>
                  <a:t>     Create a root node</a:t>
                </a:r>
              </a:p>
              <a:p>
                <a:r>
                  <a:rPr lang="en-US" sz="1600" dirty="0"/>
                  <a:t>     If </a:t>
                </a:r>
                <a:r>
                  <a:rPr lang="en-US" sz="1600" dirty="0">
                    <a:solidFill>
                      <a:srgbClr val="C00000"/>
                    </a:solidFill>
                  </a:rPr>
                  <a:t>termination conditions </a:t>
                </a:r>
                <a:r>
                  <a:rPr lang="en-US" sz="1600" dirty="0"/>
                  <a:t>are met</a:t>
                </a:r>
              </a:p>
              <a:p>
                <a:r>
                  <a:rPr lang="en-US" sz="1600" dirty="0"/>
                  <a:t>           return a single node tree with </a:t>
                </a:r>
                <a:r>
                  <a:rPr lang="en-US" sz="1600" dirty="0">
                    <a:solidFill>
                      <a:srgbClr val="C00000"/>
                    </a:solidFill>
                  </a:rPr>
                  <a:t>leaf prediction </a:t>
                </a:r>
                <a:r>
                  <a:rPr lang="en-US" sz="1600" dirty="0"/>
                  <a:t>based on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     Else: Greedily find a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to split according to </a:t>
                </a:r>
                <a:r>
                  <a:rPr lang="en-US" sz="1600" dirty="0">
                    <a:solidFill>
                      <a:srgbClr val="C00000"/>
                    </a:solidFill>
                  </a:rPr>
                  <a:t>split criteria</a:t>
                </a:r>
              </a:p>
              <a:p>
                <a:r>
                  <a:rPr lang="en-US" sz="1600" dirty="0">
                    <a:solidFill>
                      <a:srgbClr val="C00000"/>
                    </a:solidFill>
                  </a:rPr>
                  <a:t>     </a:t>
                </a:r>
                <a:r>
                  <a:rPr lang="en-US" sz="1600" dirty="0"/>
                  <a:t>For each possible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of</a:t>
                </a:r>
                <a:r>
                  <a:rPr lang="zh-TW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TW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be the dataset containing data with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/>
                  <a:t>for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Create a subtree </a:t>
                </a:r>
                <a:r>
                  <a:rPr lang="en-US" sz="1600" dirty="0" err="1"/>
                  <a:t>DecisionTreeLearn</a:t>
                </a:r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) that being the child of root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AA9BD94-9F9B-F344-85AD-B9018E1AE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25" y="1556416"/>
                <a:ext cx="6620933" cy="2226733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025CE0-5542-BF42-864B-F1F015B1A3B1}"/>
              </a:ext>
            </a:extLst>
          </p:cNvPr>
          <p:cNvSpPr txBox="1">
            <a:spLocks/>
          </p:cNvSpPr>
          <p:nvPr/>
        </p:nvSpPr>
        <p:spPr>
          <a:xfrm>
            <a:off x="583360" y="4092962"/>
            <a:ext cx="6091138" cy="2615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C00000"/>
                </a:solidFill>
              </a:rPr>
              <a:t>Termination conditions</a:t>
            </a:r>
          </a:p>
          <a:p>
            <a:pPr lvl="1"/>
            <a:r>
              <a:rPr lang="en-US" dirty="0"/>
              <a:t>When the dataset is empty</a:t>
            </a:r>
          </a:p>
          <a:p>
            <a:pPr lvl="1"/>
            <a:r>
              <a:rPr lang="en-US" dirty="0"/>
              <a:t>When all labels are the same</a:t>
            </a:r>
          </a:p>
          <a:p>
            <a:pPr lvl="1"/>
            <a:r>
              <a:rPr lang="en-US" dirty="0"/>
              <a:t>when all features are the same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When the depth of the tree is too deep</a:t>
            </a:r>
          </a:p>
          <a:p>
            <a:pPr lvl="1"/>
            <a:r>
              <a:rPr lang="en-US" dirty="0"/>
              <a:t>…</a:t>
            </a:r>
          </a:p>
          <a:p>
            <a:endParaRPr lang="en-US" sz="12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46C186D-E6B6-CE46-8D02-EEDD2FFE987B}"/>
              </a:ext>
            </a:extLst>
          </p:cNvPr>
          <p:cNvGrpSpPr/>
          <p:nvPr/>
        </p:nvGrpSpPr>
        <p:grpSpPr>
          <a:xfrm>
            <a:off x="7741664" y="737152"/>
            <a:ext cx="3818192" cy="3045997"/>
            <a:chOff x="5372654" y="2639550"/>
            <a:chExt cx="6076230" cy="420734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B20B9DD-9F73-524A-8246-9B9F49AA54C5}"/>
                </a:ext>
              </a:extLst>
            </p:cNvPr>
            <p:cNvGrpSpPr/>
            <p:nvPr/>
          </p:nvGrpSpPr>
          <p:grpSpPr>
            <a:xfrm>
              <a:off x="7468778" y="2639550"/>
              <a:ext cx="1707419" cy="1027687"/>
              <a:chOff x="7549869" y="1555380"/>
              <a:chExt cx="1227198" cy="63297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ounded Rectangle 8">
                    <a:extLst>
                      <a:ext uri="{FF2B5EF4-FFF2-40B4-BE49-F238E27FC236}">
                        <a16:creationId xmlns:a16="http://schemas.microsoft.com/office/drawing/2014/main" id="{1F891F8F-EA4A-FB4D-8C30-5E95ADED3601}"/>
                      </a:ext>
                    </a:extLst>
                  </p:cNvPr>
                  <p:cNvSpPr/>
                  <p:nvPr/>
                </p:nvSpPr>
                <p:spPr>
                  <a:xfrm>
                    <a:off x="7901203" y="1555380"/>
                    <a:ext cx="458415" cy="351181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1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5" name="Rounded Rectangle 4">
                    <a:extLst>
                      <a:ext uri="{FF2B5EF4-FFF2-40B4-BE49-F238E27FC236}">
                        <a16:creationId xmlns:a16="http://schemas.microsoft.com/office/drawing/2014/main" id="{1BEFDF2F-BF6D-6E47-8C85-DF9FE9C61C6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01203" y="1555380"/>
                    <a:ext cx="458415" cy="351181"/>
                  </a:xfrm>
                  <a:prstGeom prst="round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E5772C3-9C47-E54F-8589-69966151180B}"/>
                  </a:ext>
                </a:extLst>
              </p:cNvPr>
              <p:cNvSpPr txBox="1"/>
              <p:nvPr/>
            </p:nvSpPr>
            <p:spPr>
              <a:xfrm>
                <a:off x="7549869" y="1839071"/>
                <a:ext cx="401080" cy="216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+1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353B9D22-55CF-AD46-BCC1-BA2D27EC3A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71486" y="1917803"/>
                <a:ext cx="363632" cy="2705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66FFD792-AD41-0745-AF01-BC658D56DAE6}"/>
                  </a:ext>
                </a:extLst>
              </p:cNvPr>
              <p:cNvCxnSpPr>
                <a:cxnSpLocks/>
                <a:stCxn id="9" idx="2"/>
              </p:cNvCxnSpPr>
              <p:nvPr/>
            </p:nvCxnSpPr>
            <p:spPr>
              <a:xfrm>
                <a:off x="8130410" y="1906561"/>
                <a:ext cx="401080" cy="2817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3B30DF-C931-BC4E-88E4-9CC5776C49FE}"/>
                  </a:ext>
                </a:extLst>
              </p:cNvPr>
              <p:cNvSpPr txBox="1"/>
              <p:nvPr/>
            </p:nvSpPr>
            <p:spPr>
              <a:xfrm>
                <a:off x="8375987" y="1839071"/>
                <a:ext cx="401080" cy="216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rgbClr val="FF0000"/>
                    </a:solidFill>
                  </a:rPr>
                  <a:t>-1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4" name="Content Placeholder 4">
                  <a:extLst>
                    <a:ext uri="{FF2B5EF4-FFF2-40B4-BE49-F238E27FC236}">
                      <a16:creationId xmlns:a16="http://schemas.microsoft.com/office/drawing/2014/main" id="{BDF024DE-F2CD-FA49-870B-8E15336B5668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094171397"/>
                    </p:ext>
                  </p:extLst>
                </p:nvPr>
              </p:nvGraphicFramePr>
              <p:xfrm>
                <a:off x="5372654" y="3795069"/>
                <a:ext cx="2800797" cy="1845657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63044">
                        <a:extLst>
                          <a:ext uri="{9D8B030D-6E8A-4147-A177-3AD203B41FA5}">
                            <a16:colId xmlns:a16="http://schemas.microsoft.com/office/drawing/2014/main" val="2947714296"/>
                          </a:ext>
                        </a:extLst>
                      </a:gridCol>
                      <a:gridCol w="419825">
                        <a:extLst>
                          <a:ext uri="{9D8B030D-6E8A-4147-A177-3AD203B41FA5}">
                            <a16:colId xmlns:a16="http://schemas.microsoft.com/office/drawing/2014/main" val="3835987123"/>
                          </a:ext>
                        </a:extLst>
                      </a:gridCol>
                      <a:gridCol w="482699">
                        <a:extLst>
                          <a:ext uri="{9D8B030D-6E8A-4147-A177-3AD203B41FA5}">
                            <a16:colId xmlns:a16="http://schemas.microsoft.com/office/drawing/2014/main" val="551998646"/>
                          </a:ext>
                        </a:extLst>
                      </a:gridCol>
                      <a:gridCol w="394402">
                        <a:extLst>
                          <a:ext uri="{9D8B030D-6E8A-4147-A177-3AD203B41FA5}">
                            <a16:colId xmlns:a16="http://schemas.microsoft.com/office/drawing/2014/main" val="1988890604"/>
                          </a:ext>
                        </a:extLst>
                      </a:gridCol>
                    </a:tblGrid>
                    <a:tr h="274963"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11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sz="1100" b="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endParaRPr>
                          </a:p>
                        </a:txBody>
                        <a:tcPr marL="83991" marR="83991" marT="41996" marB="41996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sz="1100" b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endParaRPr>
                          </a:p>
                        </a:txBody>
                        <a:tcPr marL="83991" marR="83991" marT="41996" marB="41996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sz="1100" b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endParaRPr>
                          </a:p>
                        </a:txBody>
                        <a:tcPr marL="83991" marR="83991" marT="41996" marB="41996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oMath>
                              </m:oMathPara>
                            </a14:m>
                            <a:endParaRPr lang="en-US" sz="1100" b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endParaRPr>
                          </a:p>
                        </a:txBody>
                        <a:tcPr marL="83991" marR="83991" marT="41996" marB="41996" anchor="ctr"/>
                      </a:tc>
                      <a:extLst>
                        <a:ext uri="{0D108BD9-81ED-4DB2-BD59-A6C34878D82A}">
                          <a16:rowId xmlns:a16="http://schemas.microsoft.com/office/drawing/2014/main" val="964607470"/>
                        </a:ext>
                      </a:extLst>
                    </a:tr>
                    <a:tr h="265310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2468676229"/>
                        </a:ext>
                      </a:extLst>
                    </a:tr>
                    <a:tr h="265310"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3036137617"/>
                        </a:ext>
                      </a:extLst>
                    </a:tr>
                    <a:tr h="265310"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4150166619"/>
                        </a:ext>
                      </a:extLst>
                    </a:tr>
                    <a:tr h="265310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2395069743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4" name="Content Placeholder 4">
                  <a:extLst>
                    <a:ext uri="{FF2B5EF4-FFF2-40B4-BE49-F238E27FC236}">
                      <a16:creationId xmlns:a16="http://schemas.microsoft.com/office/drawing/2014/main" id="{BDF024DE-F2CD-FA49-870B-8E15336B5668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094171397"/>
                    </p:ext>
                  </p:extLst>
                </p:nvPr>
              </p:nvGraphicFramePr>
              <p:xfrm>
                <a:off x="5372654" y="3795069"/>
                <a:ext cx="2800797" cy="1845657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63044">
                        <a:extLst>
                          <a:ext uri="{9D8B030D-6E8A-4147-A177-3AD203B41FA5}">
                            <a16:colId xmlns:a16="http://schemas.microsoft.com/office/drawing/2014/main" val="2947714296"/>
                          </a:ext>
                        </a:extLst>
                      </a:gridCol>
                      <a:gridCol w="419825">
                        <a:extLst>
                          <a:ext uri="{9D8B030D-6E8A-4147-A177-3AD203B41FA5}">
                            <a16:colId xmlns:a16="http://schemas.microsoft.com/office/drawing/2014/main" val="3835987123"/>
                          </a:ext>
                        </a:extLst>
                      </a:gridCol>
                      <a:gridCol w="482699">
                        <a:extLst>
                          <a:ext uri="{9D8B030D-6E8A-4147-A177-3AD203B41FA5}">
                            <a16:colId xmlns:a16="http://schemas.microsoft.com/office/drawing/2014/main" val="551998646"/>
                          </a:ext>
                        </a:extLst>
                      </a:gridCol>
                      <a:gridCol w="394402">
                        <a:extLst>
                          <a:ext uri="{9D8B030D-6E8A-4147-A177-3AD203B41FA5}">
                            <a16:colId xmlns:a16="http://schemas.microsoft.com/office/drawing/2014/main" val="1988890604"/>
                          </a:ext>
                        </a:extLst>
                      </a:gridCol>
                    </a:tblGrid>
                    <a:tr h="274963"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marL="83991" marR="83991" marT="41996" marB="41996" anchor="ctr">
                          <a:blipFill>
                            <a:blip r:embed="rId4"/>
                            <a:stretch>
                              <a:fillRect l="-2703" r="-283784" b="-400000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marL="83991" marR="83991" marT="41996" marB="41996" anchor="ctr">
                          <a:blipFill>
                            <a:blip r:embed="rId4"/>
                            <a:stretch>
                              <a:fillRect l="-115152" r="-218182" b="-400000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marL="83991" marR="83991" marT="41996" marB="41996" anchor="ctr">
                          <a:blipFill>
                            <a:blip r:embed="rId4"/>
                            <a:stretch>
                              <a:fillRect l="-182051" r="-84615" b="-400000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marL="83991" marR="83991" marT="41996" marB="41996" anchor="ctr">
                          <a:blipFill>
                            <a:blip r:embed="rId4"/>
                            <a:stretch>
                              <a:fillRect l="-354839" r="-6452" b="-400000"/>
                            </a:stretch>
                          </a:blip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964607470"/>
                        </a:ext>
                      </a:extLst>
                    </a:tr>
                    <a:tr h="265310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2468676229"/>
                        </a:ext>
                      </a:extLst>
                    </a:tr>
                    <a:tr h="265310"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3036137617"/>
                        </a:ext>
                      </a:extLst>
                    </a:tr>
                    <a:tr h="265310"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4150166619"/>
                        </a:ext>
                      </a:extLst>
                    </a:tr>
                    <a:tr h="265310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2395069743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5" name="Content Placeholder 4">
                  <a:extLst>
                    <a:ext uri="{FF2B5EF4-FFF2-40B4-BE49-F238E27FC236}">
                      <a16:creationId xmlns:a16="http://schemas.microsoft.com/office/drawing/2014/main" id="{EC4DC210-1425-0942-B2B5-2B265DEAC81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260329858"/>
                    </p:ext>
                  </p:extLst>
                </p:nvPr>
              </p:nvGraphicFramePr>
              <p:xfrm>
                <a:off x="8457148" y="3808233"/>
                <a:ext cx="2903842" cy="182261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80080">
                        <a:extLst>
                          <a:ext uri="{9D8B030D-6E8A-4147-A177-3AD203B41FA5}">
                            <a16:colId xmlns:a16="http://schemas.microsoft.com/office/drawing/2014/main" val="2947714296"/>
                          </a:ext>
                        </a:extLst>
                      </a:gridCol>
                      <a:gridCol w="435272">
                        <a:extLst>
                          <a:ext uri="{9D8B030D-6E8A-4147-A177-3AD203B41FA5}">
                            <a16:colId xmlns:a16="http://schemas.microsoft.com/office/drawing/2014/main" val="3835987123"/>
                          </a:ext>
                        </a:extLst>
                      </a:gridCol>
                      <a:gridCol w="500458">
                        <a:extLst>
                          <a:ext uri="{9D8B030D-6E8A-4147-A177-3AD203B41FA5}">
                            <a16:colId xmlns:a16="http://schemas.microsoft.com/office/drawing/2014/main" val="551998646"/>
                          </a:ext>
                        </a:extLst>
                      </a:gridCol>
                      <a:gridCol w="408911">
                        <a:extLst>
                          <a:ext uri="{9D8B030D-6E8A-4147-A177-3AD203B41FA5}">
                            <a16:colId xmlns:a16="http://schemas.microsoft.com/office/drawing/2014/main" val="1988890604"/>
                          </a:ext>
                        </a:extLst>
                      </a:gridCol>
                    </a:tblGrid>
                    <a:tr h="271530"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11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sz="1100" b="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endParaRPr>
                          </a:p>
                        </a:txBody>
                        <a:tcPr marL="83991" marR="83991" marT="41996" marB="41996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sz="1100" b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endParaRPr>
                          </a:p>
                        </a:txBody>
                        <a:tcPr marL="83991" marR="83991" marT="41996" marB="41996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sz="1100" b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endParaRPr>
                          </a:p>
                        </a:txBody>
                        <a:tcPr marL="83991" marR="83991" marT="41996" marB="41996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oMath>
                              </m:oMathPara>
                            </a14:m>
                            <a:endParaRPr lang="en-US" sz="1100" b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endParaRPr>
                          </a:p>
                        </a:txBody>
                        <a:tcPr marL="83991" marR="83991" marT="41996" marB="41996" anchor="ctr"/>
                      </a:tc>
                      <a:extLst>
                        <a:ext uri="{0D108BD9-81ED-4DB2-BD59-A6C34878D82A}">
                          <a16:rowId xmlns:a16="http://schemas.microsoft.com/office/drawing/2014/main" val="964607470"/>
                        </a:ext>
                      </a:extLst>
                    </a:tr>
                    <a:tr h="261997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581238333"/>
                        </a:ext>
                      </a:extLst>
                    </a:tr>
                    <a:tr h="261997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70352146"/>
                        </a:ext>
                      </a:extLst>
                    </a:tr>
                    <a:tr h="261997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741884979"/>
                        </a:ext>
                      </a:extLst>
                    </a:tr>
                    <a:tr h="261997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75840898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5" name="Content Placeholder 4">
                  <a:extLst>
                    <a:ext uri="{FF2B5EF4-FFF2-40B4-BE49-F238E27FC236}">
                      <a16:creationId xmlns:a16="http://schemas.microsoft.com/office/drawing/2014/main" id="{EC4DC210-1425-0942-B2B5-2B265DEAC81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260329858"/>
                    </p:ext>
                  </p:extLst>
                </p:nvPr>
              </p:nvGraphicFramePr>
              <p:xfrm>
                <a:off x="8457148" y="3808233"/>
                <a:ext cx="2903842" cy="182261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80080">
                        <a:extLst>
                          <a:ext uri="{9D8B030D-6E8A-4147-A177-3AD203B41FA5}">
                            <a16:colId xmlns:a16="http://schemas.microsoft.com/office/drawing/2014/main" val="2947714296"/>
                          </a:ext>
                        </a:extLst>
                      </a:gridCol>
                      <a:gridCol w="435272">
                        <a:extLst>
                          <a:ext uri="{9D8B030D-6E8A-4147-A177-3AD203B41FA5}">
                            <a16:colId xmlns:a16="http://schemas.microsoft.com/office/drawing/2014/main" val="3835987123"/>
                          </a:ext>
                        </a:extLst>
                      </a:gridCol>
                      <a:gridCol w="500458">
                        <a:extLst>
                          <a:ext uri="{9D8B030D-6E8A-4147-A177-3AD203B41FA5}">
                            <a16:colId xmlns:a16="http://schemas.microsoft.com/office/drawing/2014/main" val="551998646"/>
                          </a:ext>
                        </a:extLst>
                      </a:gridCol>
                      <a:gridCol w="408911">
                        <a:extLst>
                          <a:ext uri="{9D8B030D-6E8A-4147-A177-3AD203B41FA5}">
                            <a16:colId xmlns:a16="http://schemas.microsoft.com/office/drawing/2014/main" val="1988890604"/>
                          </a:ext>
                        </a:extLst>
                      </a:gridCol>
                    </a:tblGrid>
                    <a:tr h="271530"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marL="83991" marR="83991" marT="41996" marB="41996" anchor="ctr">
                          <a:blipFill>
                            <a:blip r:embed="rId5"/>
                            <a:stretch>
                              <a:fillRect l="-2632" t="-4545" r="-286842" b="-390909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marL="83991" marR="83991" marT="41996" marB="41996" anchor="ctr">
                          <a:blipFill>
                            <a:blip r:embed="rId5"/>
                            <a:stretch>
                              <a:fillRect l="-114706" t="-4545" r="-220588" b="-390909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marL="83991" marR="83991" marT="41996" marB="41996" anchor="ctr">
                          <a:blipFill>
                            <a:blip r:embed="rId5"/>
                            <a:stretch>
                              <a:fillRect l="-182500" t="-4545" r="-87500" b="-390909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marL="83991" marR="83991" marT="41996" marB="41996" anchor="ctr">
                          <a:blipFill>
                            <a:blip r:embed="rId5"/>
                            <a:stretch>
                              <a:fillRect l="-353125" t="-4545" r="-9375" b="-390909"/>
                            </a:stretch>
                          </a:blip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964607470"/>
                        </a:ext>
                      </a:extLst>
                    </a:tr>
                    <a:tr h="261997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581238333"/>
                        </a:ext>
                      </a:extLst>
                    </a:tr>
                    <a:tr h="261997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70352146"/>
                        </a:ext>
                      </a:extLst>
                    </a:tr>
                    <a:tr h="261997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741884979"/>
                        </a:ext>
                      </a:extLst>
                    </a:tr>
                    <a:tr h="261997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75840898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9B80F4E-B214-844D-839D-64BA28B2219E}"/>
                </a:ext>
              </a:extLst>
            </p:cNvPr>
            <p:cNvCxnSpPr/>
            <p:nvPr/>
          </p:nvCxnSpPr>
          <p:spPr>
            <a:xfrm>
              <a:off x="6664345" y="5755700"/>
              <a:ext cx="0" cy="4046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E87B278B-E47E-2E4F-958E-DF9E0B4F32D6}"/>
                </a:ext>
              </a:extLst>
            </p:cNvPr>
            <p:cNvSpPr/>
            <p:nvPr/>
          </p:nvSpPr>
          <p:spPr>
            <a:xfrm>
              <a:off x="5705234" y="6453688"/>
              <a:ext cx="1930397" cy="39320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Leaf prediction +1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DF535F0-9817-D847-97B8-C880A579CB74}"/>
                </a:ext>
              </a:extLst>
            </p:cNvPr>
            <p:cNvCxnSpPr>
              <a:cxnSpLocks/>
            </p:cNvCxnSpPr>
            <p:nvPr/>
          </p:nvCxnSpPr>
          <p:spPr>
            <a:xfrm>
              <a:off x="9823959" y="5760947"/>
              <a:ext cx="0" cy="3993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CE7795-58CB-D942-813F-7F23A55E72F1}"/>
                </a:ext>
              </a:extLst>
            </p:cNvPr>
            <p:cNvSpPr txBox="1"/>
            <p:nvPr/>
          </p:nvSpPr>
          <p:spPr>
            <a:xfrm>
              <a:off x="6144960" y="6090548"/>
              <a:ext cx="1038768" cy="3188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terminate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A7DE0A-C02E-D644-B629-C1F2EB26C1DB}"/>
                </a:ext>
              </a:extLst>
            </p:cNvPr>
            <p:cNvSpPr txBox="1"/>
            <p:nvPr/>
          </p:nvSpPr>
          <p:spPr>
            <a:xfrm>
              <a:off x="8673326" y="6453684"/>
              <a:ext cx="2130597" cy="3188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Find next feature to split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A3C66B5-1FBC-6B4F-B7F3-0AD016C0C796}"/>
                </a:ext>
              </a:extLst>
            </p:cNvPr>
            <p:cNvSpPr txBox="1"/>
            <p:nvPr/>
          </p:nvSpPr>
          <p:spPr>
            <a:xfrm>
              <a:off x="9052084" y="6094014"/>
              <a:ext cx="1685974" cy="318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Don’t terminate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CE307E-3F22-1E41-934B-27B1F3C1C713}"/>
                </a:ext>
              </a:extLst>
            </p:cNvPr>
            <p:cNvSpPr txBox="1"/>
            <p:nvPr/>
          </p:nvSpPr>
          <p:spPr>
            <a:xfrm>
              <a:off x="6710449" y="5685024"/>
              <a:ext cx="1727811" cy="318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err="1"/>
                <a:t>DecisionTreeLearn</a:t>
              </a:r>
              <a:endParaRPr lang="en-US" sz="9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A3D65F-EF4E-2C4E-BC60-24C2FC3FE9E5}"/>
                </a:ext>
              </a:extLst>
            </p:cNvPr>
            <p:cNvSpPr txBox="1"/>
            <p:nvPr/>
          </p:nvSpPr>
          <p:spPr>
            <a:xfrm>
              <a:off x="9769814" y="5712271"/>
              <a:ext cx="1679070" cy="3188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err="1"/>
                <a:t>DecisionTreeLearn</a:t>
              </a:r>
              <a:endParaRPr 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7270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68B7-724A-1D49-A51A-BC5CDBD32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33C62-2C08-C448-863E-B69330A58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Which feature would you choose to split?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2FD37968-0B0C-7342-A644-414CC3E5552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428493" y="2446731"/>
              <a:ext cx="1955853" cy="1741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312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727943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59478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5678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2FD37968-0B0C-7342-A644-414CC3E5552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23188210"/>
                  </p:ext>
                </p:extLst>
              </p:nvPr>
            </p:nvGraphicFramePr>
            <p:xfrm>
              <a:off x="1428493" y="2446731"/>
              <a:ext cx="1955853" cy="1741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312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727943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59478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2000" r="-212000" b="-4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87931" r="-82759" b="-4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231915" r="-2128" b="-417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23631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54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Constrain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Example: Weight decay</a:t>
                </a:r>
              </a:p>
              <a:p>
                <a:pPr lvl="1"/>
                <a:r>
                  <a:rPr lang="en-US" dirty="0"/>
                  <a:t>Finding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zh-TW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=&gt; Constrained optimization</a:t>
                </a:r>
              </a:p>
              <a:p>
                <a:endParaRPr lang="en-US" dirty="0"/>
              </a:p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rgbClr val="00B050"/>
                    </a:solidFill>
                  </a:rPr>
                  <a:t>augmented error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m:rPr>
                        <m:sty m:val="p"/>
                      </m:rPr>
                      <a:rPr lang="en-US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Finding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=&gt; Unconstrained optimization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 two interpretations are conceptually equivalent in a lot of cases.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Understand the impacts of choosing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sz="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542"/>
              </a:xfrm>
              <a:blipFill>
                <a:blip r:embed="rId2"/>
                <a:stretch>
                  <a:fillRect l="-1086" t="-2865" b="-1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9E6F290-2617-2445-B598-1AEE07938A70}"/>
                  </a:ext>
                </a:extLst>
              </p:cNvPr>
              <p:cNvSpPr/>
              <p:nvPr/>
            </p:nvSpPr>
            <p:spPr>
              <a:xfrm>
                <a:off x="4481199" y="2196025"/>
                <a:ext cx="4368247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𝐻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𝑄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>
                              <a:latin typeface="Cambria Math" charset="0"/>
                            </a:rPr>
                            <m:t>and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≤</m:t>
                          </m:r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9E6F290-2617-2445-B598-1AEE07938A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199" y="2196025"/>
                <a:ext cx="4368247" cy="513282"/>
              </a:xfrm>
              <a:prstGeom prst="rect">
                <a:avLst/>
              </a:prstGeom>
              <a:blipFill>
                <a:blip r:embed="rId3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8970072" y="1503414"/>
                <a:ext cx="3140761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0072" y="1503414"/>
                <a:ext cx="3140761" cy="16026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2DA3C75F-ADE5-3D4E-BE92-273EC4F73A2E}"/>
                  </a:ext>
                </a:extLst>
              </p:cNvPr>
              <p:cNvSpPr/>
              <p:nvPr/>
            </p:nvSpPr>
            <p:spPr>
              <a:xfrm>
                <a:off x="8221326" y="3409862"/>
                <a:ext cx="3889507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 smtClean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2DA3C75F-ADE5-3D4E-BE92-273EC4F73A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1326" y="3409862"/>
                <a:ext cx="3889507" cy="1602602"/>
              </a:xfrm>
              <a:prstGeom prst="roundRect">
                <a:avLst/>
              </a:prstGeom>
              <a:blipFill>
                <a:blip r:embed="rId5"/>
                <a:stretch>
                  <a:fillRect l="-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628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1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68B7-724A-1D49-A51A-BC5CDBD32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33C62-2C08-C448-863E-B69330A58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Which feature would you choose to split?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Want the tree to be “smaller”</a:t>
            </a:r>
          </a:p>
          <a:p>
            <a:pPr lvl="1"/>
            <a:r>
              <a:rPr lang="en-US" dirty="0"/>
              <a:t>Intuition: choose the one that the labels in </a:t>
            </a:r>
            <a:r>
              <a:rPr lang="en-US"/>
              <a:t>the subtrees are </a:t>
            </a:r>
            <a:r>
              <a:rPr lang="en-US" dirty="0"/>
              <a:t>more “</a:t>
            </a:r>
            <a:r>
              <a:rPr lang="en-US" dirty="0">
                <a:solidFill>
                  <a:schemeClr val="accent1"/>
                </a:solidFill>
              </a:rPr>
              <a:t>pure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Example: choose the one maximizing </a:t>
            </a:r>
            <a:r>
              <a:rPr lang="en-US" dirty="0">
                <a:solidFill>
                  <a:srgbClr val="C00000"/>
                </a:solidFill>
              </a:rPr>
              <a:t>information gain</a:t>
            </a:r>
            <a:r>
              <a:rPr lang="en-US" dirty="0"/>
              <a:t> =&gt; </a:t>
            </a:r>
            <a:r>
              <a:rPr lang="en-US" dirty="0">
                <a:solidFill>
                  <a:srgbClr val="C00000"/>
                </a:solidFill>
              </a:rPr>
              <a:t>ID3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2FD37968-0B0C-7342-A644-414CC3E5552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428493" y="2446731"/>
              <a:ext cx="1955853" cy="1741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312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727943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59478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5678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2FD37968-0B0C-7342-A644-414CC3E5552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23188210"/>
                  </p:ext>
                </p:extLst>
              </p:nvPr>
            </p:nvGraphicFramePr>
            <p:xfrm>
              <a:off x="1428493" y="2446731"/>
              <a:ext cx="1955853" cy="1741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312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727943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59478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2000" r="-212000" b="-4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87931" r="-82759" b="-4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231915" r="-2128" b="-417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1C23CA63-4BBC-874B-8A0A-C18D66BC2725}"/>
              </a:ext>
            </a:extLst>
          </p:cNvPr>
          <p:cNvGrpSpPr/>
          <p:nvPr/>
        </p:nvGrpSpPr>
        <p:grpSpPr>
          <a:xfrm>
            <a:off x="4792494" y="2571198"/>
            <a:ext cx="1430506" cy="857802"/>
            <a:chOff x="7549869" y="1555380"/>
            <a:chExt cx="1227198" cy="6329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9C7C7849-AF9F-634B-9B49-0EA1E3ED3741}"/>
                    </a:ext>
                  </a:extLst>
                </p:cNvPr>
                <p:cNvSpPr/>
                <p:nvPr/>
              </p:nvSpPr>
              <p:spPr>
                <a:xfrm>
                  <a:off x="7901203" y="1555380"/>
                  <a:ext cx="458415" cy="35118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9C7C7849-AF9F-634B-9B49-0EA1E3ED37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1203" y="1555380"/>
                  <a:ext cx="458415" cy="351181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CB3100B-C4C1-3241-AE68-B099C2E2E7C6}"/>
                </a:ext>
              </a:extLst>
            </p:cNvPr>
            <p:cNvSpPr txBox="1"/>
            <p:nvPr/>
          </p:nvSpPr>
          <p:spPr>
            <a:xfrm>
              <a:off x="7549869" y="1839071"/>
              <a:ext cx="401080" cy="249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+1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AD812F7-D821-2044-99BA-68E94ECFB1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1486" y="1917803"/>
              <a:ext cx="363632" cy="2705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031AAC6-0330-2D4C-94F4-3A34B8C3365B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8130410" y="1906561"/>
              <a:ext cx="401080" cy="2817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274990-21B0-9040-A7B3-6A8DA3204FF2}"/>
                </a:ext>
              </a:extLst>
            </p:cNvPr>
            <p:cNvSpPr txBox="1"/>
            <p:nvPr/>
          </p:nvSpPr>
          <p:spPr>
            <a:xfrm>
              <a:off x="8375987" y="1839071"/>
              <a:ext cx="401080" cy="249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Content Placeholder 4">
                <a:extLst>
                  <a:ext uri="{FF2B5EF4-FFF2-40B4-BE49-F238E27FC236}">
                    <a16:creationId xmlns:a16="http://schemas.microsoft.com/office/drawing/2014/main" id="{EB89B8A5-C6BE-964D-BF45-5C7A7A6D95B7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890511" y="3541825"/>
              <a:ext cx="1384718" cy="10497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244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515374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421100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4322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Content Placeholder 4">
                <a:extLst>
                  <a:ext uri="{FF2B5EF4-FFF2-40B4-BE49-F238E27FC236}">
                    <a16:creationId xmlns:a16="http://schemas.microsoft.com/office/drawing/2014/main" id="{EB89B8A5-C6BE-964D-BF45-5C7A7A6D95B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10590343"/>
                  </p:ext>
                </p:extLst>
              </p:nvPr>
            </p:nvGraphicFramePr>
            <p:xfrm>
              <a:off x="3890511" y="3541825"/>
              <a:ext cx="1384718" cy="10497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244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515374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421100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4"/>
                          <a:stretch>
                            <a:fillRect l="-2778" t="-3448" r="-208333" b="-2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4"/>
                          <a:stretch>
                            <a:fillRect l="-90244" t="-3448" r="-82927" b="-2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4"/>
                          <a:stretch>
                            <a:fillRect l="-236364" t="-3448" r="-3030" b="-2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Content Placeholder 4">
                <a:extLst>
                  <a:ext uri="{FF2B5EF4-FFF2-40B4-BE49-F238E27FC236}">
                    <a16:creationId xmlns:a16="http://schemas.microsoft.com/office/drawing/2014/main" id="{148AB6B4-224F-DF48-BD10-9A340C8051E7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530641" y="3520532"/>
              <a:ext cx="1384718" cy="10497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244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515374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421100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1548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Content Placeholder 4">
                <a:extLst>
                  <a:ext uri="{FF2B5EF4-FFF2-40B4-BE49-F238E27FC236}">
                    <a16:creationId xmlns:a16="http://schemas.microsoft.com/office/drawing/2014/main" id="{148AB6B4-224F-DF48-BD10-9A340C8051E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963863332"/>
                  </p:ext>
                </p:extLst>
              </p:nvPr>
            </p:nvGraphicFramePr>
            <p:xfrm>
              <a:off x="5530641" y="3520532"/>
              <a:ext cx="1384718" cy="10497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244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515374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421100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5"/>
                          <a:stretch>
                            <a:fillRect l="-2778" t="-3571" r="-208333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5"/>
                          <a:stretch>
                            <a:fillRect l="-90244" t="-3571" r="-82927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5"/>
                          <a:stretch>
                            <a:fillRect l="-236364" t="-3571" r="-3030" b="-2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010828D9-D8A7-E74D-A5FF-0A38710E1EDA}"/>
              </a:ext>
            </a:extLst>
          </p:cNvPr>
          <p:cNvGrpSpPr/>
          <p:nvPr/>
        </p:nvGrpSpPr>
        <p:grpSpPr>
          <a:xfrm>
            <a:off x="8594084" y="2526756"/>
            <a:ext cx="1430506" cy="857802"/>
            <a:chOff x="7549869" y="1555380"/>
            <a:chExt cx="1227198" cy="6329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ounded Rectangle 13">
                  <a:extLst>
                    <a:ext uri="{FF2B5EF4-FFF2-40B4-BE49-F238E27FC236}">
                      <a16:creationId xmlns:a16="http://schemas.microsoft.com/office/drawing/2014/main" id="{C5FB118C-584B-0243-AC59-39D092625147}"/>
                    </a:ext>
                  </a:extLst>
                </p:cNvPr>
                <p:cNvSpPr/>
                <p:nvPr/>
              </p:nvSpPr>
              <p:spPr>
                <a:xfrm>
                  <a:off x="7901203" y="1555380"/>
                  <a:ext cx="458415" cy="35118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4" name="Rounded Rectangle 13">
                  <a:extLst>
                    <a:ext uri="{FF2B5EF4-FFF2-40B4-BE49-F238E27FC236}">
                      <a16:creationId xmlns:a16="http://schemas.microsoft.com/office/drawing/2014/main" id="{C5FB118C-584B-0243-AC59-39D0926251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1203" y="1555380"/>
                  <a:ext cx="458415" cy="351181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F4F3A6C-6A07-BD4B-85E0-37ED80AE0753}"/>
                </a:ext>
              </a:extLst>
            </p:cNvPr>
            <p:cNvSpPr txBox="1"/>
            <p:nvPr/>
          </p:nvSpPr>
          <p:spPr>
            <a:xfrm>
              <a:off x="7549869" y="1839071"/>
              <a:ext cx="401080" cy="249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+1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6F1DE6A-0FB4-7643-93C9-AC0A24E915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1486" y="1917803"/>
              <a:ext cx="363632" cy="2705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8AB06DA-E524-D148-8148-A21438D076C4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8130410" y="1906561"/>
              <a:ext cx="401080" cy="2817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7B64ACD-BA44-7747-8BCA-991FE9BC553B}"/>
                </a:ext>
              </a:extLst>
            </p:cNvPr>
            <p:cNvSpPr txBox="1"/>
            <p:nvPr/>
          </p:nvSpPr>
          <p:spPr>
            <a:xfrm>
              <a:off x="8375987" y="1839071"/>
              <a:ext cx="401080" cy="249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Content Placeholder 4">
                <a:extLst>
                  <a:ext uri="{FF2B5EF4-FFF2-40B4-BE49-F238E27FC236}">
                    <a16:creationId xmlns:a16="http://schemas.microsoft.com/office/drawing/2014/main" id="{1DD36596-E5CD-314B-AD20-90EE2CDA1AC2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7692101" y="3497383"/>
              <a:ext cx="1384718" cy="10497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244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515374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421100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4322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Content Placeholder 4">
                <a:extLst>
                  <a:ext uri="{FF2B5EF4-FFF2-40B4-BE49-F238E27FC236}">
                    <a16:creationId xmlns:a16="http://schemas.microsoft.com/office/drawing/2014/main" id="{1DD36596-E5CD-314B-AD20-90EE2CDA1AC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69936165"/>
                  </p:ext>
                </p:extLst>
              </p:nvPr>
            </p:nvGraphicFramePr>
            <p:xfrm>
              <a:off x="7692101" y="3497383"/>
              <a:ext cx="1384718" cy="10497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244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515374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421100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7"/>
                          <a:stretch>
                            <a:fillRect l="-2778" t="-3448" r="-211111" b="-2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7"/>
                          <a:stretch>
                            <a:fillRect l="-90244" t="-3448" r="-85366" b="-2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7"/>
                          <a:stretch>
                            <a:fillRect l="-236364" t="-3448" r="-6061" b="-2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Content Placeholder 4">
                <a:extLst>
                  <a:ext uri="{FF2B5EF4-FFF2-40B4-BE49-F238E27FC236}">
                    <a16:creationId xmlns:a16="http://schemas.microsoft.com/office/drawing/2014/main" id="{36BE77BB-97B1-7F4D-ABF1-26E0C110773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9332231" y="3476090"/>
              <a:ext cx="1384718" cy="10497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244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515374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421100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1548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Content Placeholder 4">
                <a:extLst>
                  <a:ext uri="{FF2B5EF4-FFF2-40B4-BE49-F238E27FC236}">
                    <a16:creationId xmlns:a16="http://schemas.microsoft.com/office/drawing/2014/main" id="{36BE77BB-97B1-7F4D-ABF1-26E0C110773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54517455"/>
                  </p:ext>
                </p:extLst>
              </p:nvPr>
            </p:nvGraphicFramePr>
            <p:xfrm>
              <a:off x="9332231" y="3476090"/>
              <a:ext cx="1384718" cy="10497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244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515374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421100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8"/>
                          <a:stretch>
                            <a:fillRect l="-2778" r="-211111" b="-2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8"/>
                          <a:stretch>
                            <a:fillRect l="-90244" r="-85366" b="-2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8"/>
                          <a:stretch>
                            <a:fillRect l="-236364" r="-6061" b="-2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1214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2E58D-3243-8C40-8625-0B4A4D46F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Intro to Information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CDB14A-8D97-2244-A1BC-E37F00AFE3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possible labels</a:t>
                </a:r>
              </a:p>
              <a:p>
                <a:r>
                  <a:rPr lang="en-US" dirty="0"/>
                  <a:t>Entropy: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func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ratio of points with label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in the data</a:t>
                </a:r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CDB14A-8D97-2244-A1BC-E37F00AFE3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BB7C8A5-17DF-D445-91C6-139D2FEC4A4F}"/>
                  </a:ext>
                </a:extLst>
              </p:cNvPr>
              <p:cNvSpPr/>
              <p:nvPr/>
            </p:nvSpPr>
            <p:spPr>
              <a:xfrm>
                <a:off x="7846235" y="2362517"/>
                <a:ext cx="3120469" cy="10786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By definition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BB7C8A5-17DF-D445-91C6-139D2FEC4A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235" y="2362517"/>
                <a:ext cx="3120469" cy="107867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1D7642-9545-1C40-ABBA-E88863B2D684}"/>
              </a:ext>
            </a:extLst>
          </p:cNvPr>
          <p:cNvSpPr txBox="1">
            <a:spLocks/>
          </p:cNvSpPr>
          <p:nvPr/>
        </p:nvSpPr>
        <p:spPr>
          <a:xfrm>
            <a:off x="5348385" y="4429919"/>
            <a:ext cx="6402499" cy="200529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Interpretations of entropy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Expected # bit to encode a distribution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Higher entropy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data is less “pure”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”pure” data =&gt; all labels are +1 or -1 =&gt; entropy = 0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EF82BD-8AC7-4D47-B6A0-C7840B3CA00F}"/>
              </a:ext>
            </a:extLst>
          </p:cNvPr>
          <p:cNvSpPr/>
          <p:nvPr/>
        </p:nvSpPr>
        <p:spPr>
          <a:xfrm>
            <a:off x="2234153" y="4521199"/>
            <a:ext cx="2846894" cy="1971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C323C7-1C4B-F34C-BAA5-5B0757E28854}"/>
              </a:ext>
            </a:extLst>
          </p:cNvPr>
          <p:cNvSpPr/>
          <p:nvPr/>
        </p:nvSpPr>
        <p:spPr>
          <a:xfrm>
            <a:off x="2360104" y="6662655"/>
            <a:ext cx="2846894" cy="195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869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2E58D-3243-8C40-8625-0B4A4D46F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Intro to Information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CDB14A-8D97-2244-A1BC-E37F00AFE3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possible labels</a:t>
                </a:r>
              </a:p>
              <a:p>
                <a:r>
                  <a:rPr lang="en-US" dirty="0"/>
                  <a:t>Entropy: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func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ratio of points with label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in the data</a:t>
                </a:r>
              </a:p>
              <a:p>
                <a:endParaRPr lang="en-US" sz="1200" dirty="0"/>
              </a:p>
              <a:p>
                <a:r>
                  <a:rPr lang="en-US" dirty="0"/>
                  <a:t>Binary case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CDB14A-8D97-2244-A1BC-E37F00AFE3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BB7C8A5-17DF-D445-91C6-139D2FEC4A4F}"/>
                  </a:ext>
                </a:extLst>
              </p:cNvPr>
              <p:cNvSpPr/>
              <p:nvPr/>
            </p:nvSpPr>
            <p:spPr>
              <a:xfrm>
                <a:off x="7846235" y="2362517"/>
                <a:ext cx="3120469" cy="10786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By definition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BB7C8A5-17DF-D445-91C6-139D2FEC4A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235" y="2362517"/>
                <a:ext cx="3120469" cy="107867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6287EAA-77D9-BD41-9633-12CE46407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065" y="4521199"/>
            <a:ext cx="2269068" cy="226906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1D7642-9545-1C40-ABBA-E88863B2D684}"/>
              </a:ext>
            </a:extLst>
          </p:cNvPr>
          <p:cNvSpPr txBox="1">
            <a:spLocks/>
          </p:cNvSpPr>
          <p:nvPr/>
        </p:nvSpPr>
        <p:spPr>
          <a:xfrm>
            <a:off x="5348385" y="4429919"/>
            <a:ext cx="6402499" cy="200529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Interpretations of entropy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Expected # bit to encode a distribution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Higher entropy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data is less “pure”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”pure” data =&gt; all labels are +1 or -1 =&gt; entropy = 0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EF82BD-8AC7-4D47-B6A0-C7840B3CA00F}"/>
              </a:ext>
            </a:extLst>
          </p:cNvPr>
          <p:cNvSpPr/>
          <p:nvPr/>
        </p:nvSpPr>
        <p:spPr>
          <a:xfrm>
            <a:off x="2234153" y="4521199"/>
            <a:ext cx="2846894" cy="1971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C323C7-1C4B-F34C-BAA5-5B0757E28854}"/>
              </a:ext>
            </a:extLst>
          </p:cNvPr>
          <p:cNvSpPr/>
          <p:nvPr/>
        </p:nvSpPr>
        <p:spPr>
          <a:xfrm>
            <a:off x="2360104" y="6662655"/>
            <a:ext cx="2846894" cy="195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12658C-8E8B-4C4E-919B-9476647C86DC}"/>
              </a:ext>
            </a:extLst>
          </p:cNvPr>
          <p:cNvSpPr/>
          <p:nvPr/>
        </p:nvSpPr>
        <p:spPr>
          <a:xfrm>
            <a:off x="735291" y="4669895"/>
            <a:ext cx="1269256" cy="1971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6CCE6D-D053-834B-9259-135AF88ABC12}"/>
                  </a:ext>
                </a:extLst>
              </p:cNvPr>
              <p:cNvSpPr txBox="1"/>
              <p:nvPr/>
            </p:nvSpPr>
            <p:spPr>
              <a:xfrm>
                <a:off x="3022599" y="6606438"/>
                <a:ext cx="39703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6CCE6D-D053-834B-9259-135AF88AB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599" y="6606438"/>
                <a:ext cx="39703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C91DC90-390B-A743-8B62-7E02EA0C3C03}"/>
                  </a:ext>
                </a:extLst>
              </p:cNvPr>
              <p:cNvSpPr txBox="1"/>
              <p:nvPr/>
            </p:nvSpPr>
            <p:spPr>
              <a:xfrm>
                <a:off x="1421895" y="5353148"/>
                <a:ext cx="6392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C91DC90-390B-A743-8B62-7E02EA0C3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895" y="5353148"/>
                <a:ext cx="639214" cy="307777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40795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2E58D-3243-8C40-8625-0B4A4D46F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Intro to Information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CDB14A-8D97-2244-A1BC-E37F00AFE3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possible labels</a:t>
                </a:r>
              </a:p>
              <a:p>
                <a:r>
                  <a:rPr lang="en-US" dirty="0"/>
                  <a:t>Entropy: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func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ratio of points with label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in the data</a:t>
                </a:r>
              </a:p>
              <a:p>
                <a:endParaRPr lang="en-US" sz="1200" dirty="0"/>
              </a:p>
              <a:p>
                <a:r>
                  <a:rPr lang="en-US" dirty="0"/>
                  <a:t>Binary case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CDB14A-8D97-2244-A1BC-E37F00AFE3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6287EAA-77D9-BD41-9633-12CE46407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065" y="4521199"/>
            <a:ext cx="2269068" cy="226906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1D7642-9545-1C40-ABBA-E88863B2D684}"/>
              </a:ext>
            </a:extLst>
          </p:cNvPr>
          <p:cNvSpPr txBox="1">
            <a:spLocks/>
          </p:cNvSpPr>
          <p:nvPr/>
        </p:nvSpPr>
        <p:spPr>
          <a:xfrm>
            <a:off x="4914028" y="4373704"/>
            <a:ext cx="7023467" cy="248429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Interpretations of entropy</a:t>
            </a:r>
          </a:p>
          <a:p>
            <a:pPr lvl="1"/>
            <a:r>
              <a:rPr lang="en-US" dirty="0"/>
              <a:t>Expected # bit to encode a distribution</a:t>
            </a:r>
          </a:p>
          <a:p>
            <a:endParaRPr lang="en-US" dirty="0"/>
          </a:p>
          <a:p>
            <a:r>
              <a:rPr lang="en-US" dirty="0"/>
              <a:t>Higher entropy</a:t>
            </a:r>
          </a:p>
          <a:p>
            <a:pPr lvl="1"/>
            <a:r>
              <a:rPr lang="en-US" dirty="0"/>
              <a:t>data is less “pure”</a:t>
            </a:r>
          </a:p>
          <a:p>
            <a:r>
              <a:rPr lang="en-US" dirty="0"/>
              <a:t>”pure” data =&gt; all labels are +1 or -1 =&gt; entropy = 0</a:t>
            </a:r>
          </a:p>
          <a:p>
            <a:r>
              <a:rPr lang="en-US"/>
              <a:t>Want </a:t>
            </a:r>
            <a:r>
              <a:rPr lang="en-US" dirty="0"/>
              <a:t>to choose splits that lead to pure data, i.e., lower entropy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C5353F-ECBA-C74E-842A-C116BABA39B8}"/>
              </a:ext>
            </a:extLst>
          </p:cNvPr>
          <p:cNvSpPr/>
          <p:nvPr/>
        </p:nvSpPr>
        <p:spPr>
          <a:xfrm>
            <a:off x="2360104" y="6662655"/>
            <a:ext cx="2846894" cy="195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6927C5-76FE-BD46-BC3C-93AA6879C83C}"/>
              </a:ext>
            </a:extLst>
          </p:cNvPr>
          <p:cNvSpPr/>
          <p:nvPr/>
        </p:nvSpPr>
        <p:spPr>
          <a:xfrm>
            <a:off x="735291" y="4669895"/>
            <a:ext cx="1269256" cy="1971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3F1948-B32F-454F-A0F3-95A01BE8E722}"/>
                  </a:ext>
                </a:extLst>
              </p:cNvPr>
              <p:cNvSpPr txBox="1"/>
              <p:nvPr/>
            </p:nvSpPr>
            <p:spPr>
              <a:xfrm>
                <a:off x="3022599" y="6606438"/>
                <a:ext cx="39703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3F1948-B32F-454F-A0F3-95A01BE8E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599" y="6606438"/>
                <a:ext cx="39703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17F750-F850-D74D-A0BE-600F4759ECB5}"/>
                  </a:ext>
                </a:extLst>
              </p:cNvPr>
              <p:cNvSpPr txBox="1"/>
              <p:nvPr/>
            </p:nvSpPr>
            <p:spPr>
              <a:xfrm>
                <a:off x="1421895" y="5353148"/>
                <a:ext cx="6392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17F750-F850-D74D-A0BE-600F4759E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895" y="5353148"/>
                <a:ext cx="639214" cy="307777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9C4E6BA6-A93C-474D-83FE-D1696ADB64F5}"/>
                  </a:ext>
                </a:extLst>
              </p:cNvPr>
              <p:cNvSpPr/>
              <p:nvPr/>
            </p:nvSpPr>
            <p:spPr>
              <a:xfrm>
                <a:off x="7846235" y="2362517"/>
                <a:ext cx="3120469" cy="10786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By definition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9C4E6BA6-A93C-474D-83FE-D1696ADB64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235" y="2362517"/>
                <a:ext cx="3120469" cy="1078675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232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844AF-4082-8441-BF09-9288F3F76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365125"/>
            <a:ext cx="11480799" cy="1325563"/>
          </a:xfrm>
        </p:spPr>
        <p:txBody>
          <a:bodyPr/>
          <a:lstStyle/>
          <a:p>
            <a:r>
              <a:rPr lang="en-US" dirty="0"/>
              <a:t>ID3: Using Information Gain as Selection Criteria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86707" cy="4351338"/>
              </a:xfrm>
            </p:spPr>
            <p:txBody>
              <a:bodyPr/>
              <a:lstStyle/>
              <a:p>
                <a:r>
                  <a:rPr lang="en-US" dirty="0"/>
                  <a:t>Information gain of choosing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to split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den>
                        </m:f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>
                    <a:solidFill>
                      <a:srgbClr val="C00000"/>
                    </a:solidFill>
                  </a:rPr>
                  <a:t>[The amount of decrease in entropy]</a:t>
                </a:r>
              </a:p>
              <a:p>
                <a:r>
                  <a:rPr lang="en-US" dirty="0"/>
                  <a:t>ID3: Choose the split that maximize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86707" cy="4351338"/>
              </a:xfrm>
              <a:blipFill>
                <a:blip r:embed="rId2"/>
                <a:stretch>
                  <a:fillRect l="-91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72883F5-983A-A645-9E66-C351ED179DEB}"/>
                  </a:ext>
                </a:extLst>
              </p:cNvPr>
              <p:cNvSpPr/>
              <p:nvPr/>
            </p:nvSpPr>
            <p:spPr>
              <a:xfrm>
                <a:off x="489316" y="4097813"/>
                <a:ext cx="6620933" cy="2226733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DecisionTreeLearn(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r>
                  <a:rPr lang="en-US" sz="1600" dirty="0"/>
                  <a:t>     Create a root node</a:t>
                </a:r>
              </a:p>
              <a:p>
                <a:r>
                  <a:rPr lang="en-US" sz="1600" dirty="0"/>
                  <a:t>     If </a:t>
                </a:r>
                <a:r>
                  <a:rPr lang="en-US" sz="1600" dirty="0">
                    <a:solidFill>
                      <a:srgbClr val="C00000"/>
                    </a:solidFill>
                  </a:rPr>
                  <a:t>termination conditions </a:t>
                </a:r>
                <a:r>
                  <a:rPr lang="en-US" sz="1600" dirty="0"/>
                  <a:t>are met</a:t>
                </a:r>
              </a:p>
              <a:p>
                <a:r>
                  <a:rPr lang="en-US" sz="1600" dirty="0"/>
                  <a:t>           return a single node tree with </a:t>
                </a:r>
                <a:r>
                  <a:rPr lang="en-US" sz="1600" dirty="0">
                    <a:solidFill>
                      <a:srgbClr val="C00000"/>
                    </a:solidFill>
                  </a:rPr>
                  <a:t>leaf prediction </a:t>
                </a:r>
                <a:r>
                  <a:rPr lang="en-US" sz="1600" dirty="0"/>
                  <a:t>based on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     Else: Greedily find a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to split according to </a:t>
                </a:r>
                <a:r>
                  <a:rPr lang="en-US" sz="1600" dirty="0">
                    <a:solidFill>
                      <a:srgbClr val="C00000"/>
                    </a:solidFill>
                  </a:rPr>
                  <a:t>split criteria</a:t>
                </a:r>
              </a:p>
              <a:p>
                <a:r>
                  <a:rPr lang="en-US" sz="1600" dirty="0">
                    <a:solidFill>
                      <a:srgbClr val="C00000"/>
                    </a:solidFill>
                  </a:rPr>
                  <a:t>     </a:t>
                </a:r>
                <a:r>
                  <a:rPr lang="en-US" sz="1600" dirty="0"/>
                  <a:t>For each possible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of</a:t>
                </a:r>
                <a:r>
                  <a:rPr lang="zh-TW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TW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be the dataset containing data with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/>
                  <a:t>for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Create a subtree </a:t>
                </a:r>
                <a:r>
                  <a:rPr lang="en-US" sz="1600" dirty="0" err="1"/>
                  <a:t>DecisionTreeLearn</a:t>
                </a:r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) that being the child of root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72883F5-983A-A645-9E66-C351ED179D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16" y="4097813"/>
                <a:ext cx="6620933" cy="222673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3246797-719D-194C-81AF-D9A254767E12}"/>
                  </a:ext>
                </a:extLst>
              </p:cNvPr>
              <p:cNvSpPr/>
              <p:nvPr/>
            </p:nvSpPr>
            <p:spPr>
              <a:xfrm>
                <a:off x="8581406" y="2812005"/>
                <a:ext cx="3036915" cy="73473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Notation: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600" b="0" dirty="0">
                    <a:solidFill>
                      <a:schemeClr val="bg1"/>
                    </a:solidFill>
                  </a:rPr>
                  <a:t> is the number of points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3246797-719D-194C-81AF-D9A254767E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1406" y="2812005"/>
                <a:ext cx="3036915" cy="73473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230C0D-E16A-D343-B5EB-C785CED0DC25}"/>
              </a:ext>
            </a:extLst>
          </p:cNvPr>
          <p:cNvSpPr txBox="1">
            <a:spLocks/>
          </p:cNvSpPr>
          <p:nvPr/>
        </p:nvSpPr>
        <p:spPr>
          <a:xfrm>
            <a:off x="7110249" y="4023221"/>
            <a:ext cx="5081751" cy="2960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ID3 termination conditions</a:t>
            </a:r>
          </a:p>
          <a:p>
            <a:pPr lvl="1"/>
            <a:r>
              <a:rPr lang="en-US" sz="1800" dirty="0"/>
              <a:t>If all labels are the same</a:t>
            </a:r>
          </a:p>
          <a:p>
            <a:pPr lvl="1"/>
            <a:r>
              <a:rPr lang="en-US" sz="1800" dirty="0"/>
              <a:t>If all features are the same</a:t>
            </a:r>
          </a:p>
          <a:p>
            <a:pPr lvl="1"/>
            <a:r>
              <a:rPr lang="en-US" sz="1800" dirty="0"/>
              <a:t>If dataset is empty</a:t>
            </a:r>
          </a:p>
          <a:p>
            <a:r>
              <a:rPr lang="en-US" sz="2000" dirty="0"/>
              <a:t>ID3 leaf predictions</a:t>
            </a:r>
          </a:p>
          <a:p>
            <a:pPr lvl="1"/>
            <a:r>
              <a:rPr lang="en-US" sz="1800" dirty="0"/>
              <a:t>Most common labels (majority voting)</a:t>
            </a:r>
          </a:p>
          <a:p>
            <a:r>
              <a:rPr lang="en-US" sz="2000" dirty="0"/>
              <a:t>ID3 split criteria</a:t>
            </a:r>
          </a:p>
          <a:p>
            <a:pPr lvl="1"/>
            <a:r>
              <a:rPr lang="en-US" sz="1800" dirty="0"/>
              <a:t>Information gain</a:t>
            </a:r>
          </a:p>
          <a:p>
            <a:pPr lvl="1"/>
            <a:endParaRPr lang="en-US" sz="1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6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844AF-4082-8441-BF09-9288F3F76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365125"/>
            <a:ext cx="11480799" cy="1325563"/>
          </a:xfrm>
        </p:spPr>
        <p:txBody>
          <a:bodyPr/>
          <a:lstStyle/>
          <a:p>
            <a:r>
              <a:rPr lang="en-US" dirty="0"/>
              <a:t>ID3: Using Information Gain as Selection Criteria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Information gain of choosing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to split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den>
                        </m:f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ID3: Choose the split that maximize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51B50319-6CDC-9B4B-B061-3EF2B9FBE5F7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672408" y="3686870"/>
              <a:ext cx="1755166" cy="1519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8161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653250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53375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267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51B50319-6CDC-9B4B-B061-3EF2B9FBE5F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5073786"/>
                  </p:ext>
                </p:extLst>
              </p:nvPr>
            </p:nvGraphicFramePr>
            <p:xfrm>
              <a:off x="1672408" y="3686870"/>
              <a:ext cx="1755166" cy="1519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8161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653250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53375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t="-3571" r="-213333" b="-3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86538" t="-3571" r="-84615" b="-3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230952" t="-3571" r="-4762" b="-36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29B6E6A6-6DC6-B140-9D92-004033DA9DB5}"/>
              </a:ext>
            </a:extLst>
          </p:cNvPr>
          <p:cNvGrpSpPr/>
          <p:nvPr/>
        </p:nvGrpSpPr>
        <p:grpSpPr>
          <a:xfrm>
            <a:off x="5249694" y="3473442"/>
            <a:ext cx="1283725" cy="720126"/>
            <a:chOff x="7549869" y="1555380"/>
            <a:chExt cx="1227198" cy="6329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ounded Rectangle 6">
                  <a:extLst>
                    <a:ext uri="{FF2B5EF4-FFF2-40B4-BE49-F238E27FC236}">
                      <a16:creationId xmlns:a16="http://schemas.microsoft.com/office/drawing/2014/main" id="{3E3134F7-6849-C546-A4E5-16B052333B17}"/>
                    </a:ext>
                  </a:extLst>
                </p:cNvPr>
                <p:cNvSpPr/>
                <p:nvPr/>
              </p:nvSpPr>
              <p:spPr>
                <a:xfrm>
                  <a:off x="7901203" y="1555380"/>
                  <a:ext cx="458415" cy="35118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" name="Rounded Rectangle 6">
                  <a:extLst>
                    <a:ext uri="{FF2B5EF4-FFF2-40B4-BE49-F238E27FC236}">
                      <a16:creationId xmlns:a16="http://schemas.microsoft.com/office/drawing/2014/main" id="{3E3134F7-6849-C546-A4E5-16B052333B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1203" y="1555380"/>
                  <a:ext cx="458415" cy="351181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96B7AF-A023-E54F-B36A-7CA9DF711386}"/>
                </a:ext>
              </a:extLst>
            </p:cNvPr>
            <p:cNvSpPr txBox="1"/>
            <p:nvPr/>
          </p:nvSpPr>
          <p:spPr>
            <a:xfrm>
              <a:off x="7549869" y="1839071"/>
              <a:ext cx="401080" cy="24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+1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322EFA3-EB32-D14F-8310-09AEBB0B5E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1486" y="1917803"/>
              <a:ext cx="363632" cy="2705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FCC4FA7-B7C0-374D-B3B7-6505B05CC856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8130410" y="1906561"/>
              <a:ext cx="401080" cy="2817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3FC20B7-DB6B-2B46-9773-119A91F569BF}"/>
                </a:ext>
              </a:extLst>
            </p:cNvPr>
            <p:cNvSpPr txBox="1"/>
            <p:nvPr/>
          </p:nvSpPr>
          <p:spPr>
            <a:xfrm>
              <a:off x="8375987" y="1839071"/>
              <a:ext cx="401080" cy="24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Content Placeholder 4">
                <a:extLst>
                  <a:ext uri="{FF2B5EF4-FFF2-40B4-BE49-F238E27FC236}">
                    <a16:creationId xmlns:a16="http://schemas.microsoft.com/office/drawing/2014/main" id="{5BC6E8C2-5C2A-3145-8A71-8368315165B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347711" y="4444069"/>
              <a:ext cx="1242634" cy="9387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2250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462492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377892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267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Content Placeholder 4">
                <a:extLst>
                  <a:ext uri="{FF2B5EF4-FFF2-40B4-BE49-F238E27FC236}">
                    <a16:creationId xmlns:a16="http://schemas.microsoft.com/office/drawing/2014/main" id="{5BC6E8C2-5C2A-3145-8A71-8368315165B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54256667"/>
                  </p:ext>
                </p:extLst>
              </p:nvPr>
            </p:nvGraphicFramePr>
            <p:xfrm>
              <a:off x="4347711" y="4444069"/>
              <a:ext cx="1242634" cy="9387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2250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462492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377892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5"/>
                          <a:stretch>
                            <a:fillRect l="-3125" t="-3448" r="-212500" b="-193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5"/>
                          <a:stretch>
                            <a:fillRect l="-89189" t="-3448" r="-83784" b="-193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5"/>
                          <a:stretch>
                            <a:fillRect l="-233333" t="-3448" r="-3333" b="-1931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Content Placeholder 4">
                <a:extLst>
                  <a:ext uri="{FF2B5EF4-FFF2-40B4-BE49-F238E27FC236}">
                    <a16:creationId xmlns:a16="http://schemas.microsoft.com/office/drawing/2014/main" id="{B79D8EBF-858E-B84C-AC63-A1260676296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987841" y="4422776"/>
              <a:ext cx="1242634" cy="9387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2250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462492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377892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267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Content Placeholder 4">
                <a:extLst>
                  <a:ext uri="{FF2B5EF4-FFF2-40B4-BE49-F238E27FC236}">
                    <a16:creationId xmlns:a16="http://schemas.microsoft.com/office/drawing/2014/main" id="{B79D8EBF-858E-B84C-AC63-A1260676296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67215158"/>
                  </p:ext>
                </p:extLst>
              </p:nvPr>
            </p:nvGraphicFramePr>
            <p:xfrm>
              <a:off x="5987841" y="4422776"/>
              <a:ext cx="1242634" cy="9387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2250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462492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377892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6"/>
                          <a:stretch>
                            <a:fillRect l="-3125" t="-3448" r="-212500" b="-1896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6"/>
                          <a:stretch>
                            <a:fillRect l="-89189" t="-3448" r="-83784" b="-1896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6"/>
                          <a:stretch>
                            <a:fillRect l="-233333" t="-3448" r="-3333" b="-1896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323A19A0-C36D-3C49-A0FA-21A0E20AB3BB}"/>
              </a:ext>
            </a:extLst>
          </p:cNvPr>
          <p:cNvGrpSpPr/>
          <p:nvPr/>
        </p:nvGrpSpPr>
        <p:grpSpPr>
          <a:xfrm>
            <a:off x="9051284" y="3429000"/>
            <a:ext cx="1283725" cy="720126"/>
            <a:chOff x="7549869" y="1555380"/>
            <a:chExt cx="1227198" cy="6329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8299B8CE-CA48-074A-9E75-28FDA0E5A9AF}"/>
                    </a:ext>
                  </a:extLst>
                </p:cNvPr>
                <p:cNvSpPr/>
                <p:nvPr/>
              </p:nvSpPr>
              <p:spPr>
                <a:xfrm>
                  <a:off x="7901203" y="1555380"/>
                  <a:ext cx="458415" cy="35118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8299B8CE-CA48-074A-9E75-28FDA0E5A9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1203" y="1555380"/>
                  <a:ext cx="458415" cy="351181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5AC2DEC-AFED-9445-8544-BC3CAF1760C9}"/>
                </a:ext>
              </a:extLst>
            </p:cNvPr>
            <p:cNvSpPr txBox="1"/>
            <p:nvPr/>
          </p:nvSpPr>
          <p:spPr>
            <a:xfrm>
              <a:off x="7549869" y="1839071"/>
              <a:ext cx="401080" cy="24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+1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CE11145-3907-C34E-81E8-E750B24F1D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1486" y="1917803"/>
              <a:ext cx="363632" cy="2705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70D5202-6CD1-F948-9191-BBCA6BB20E32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>
              <a:off x="8130410" y="1906561"/>
              <a:ext cx="401080" cy="2817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F257F30-8EFA-D047-8B99-85AF520EA8FC}"/>
                </a:ext>
              </a:extLst>
            </p:cNvPr>
            <p:cNvSpPr txBox="1"/>
            <p:nvPr/>
          </p:nvSpPr>
          <p:spPr>
            <a:xfrm>
              <a:off x="8375987" y="1839071"/>
              <a:ext cx="401080" cy="24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Content Placeholder 4">
                <a:extLst>
                  <a:ext uri="{FF2B5EF4-FFF2-40B4-BE49-F238E27FC236}">
                    <a16:creationId xmlns:a16="http://schemas.microsoft.com/office/drawing/2014/main" id="{87A2F241-63D7-4049-9AE4-449D4217954B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8149301" y="4399627"/>
              <a:ext cx="1242634" cy="9387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2250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462492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377892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267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Content Placeholder 4">
                <a:extLst>
                  <a:ext uri="{FF2B5EF4-FFF2-40B4-BE49-F238E27FC236}">
                    <a16:creationId xmlns:a16="http://schemas.microsoft.com/office/drawing/2014/main" id="{87A2F241-63D7-4049-9AE4-449D4217954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17499089"/>
                  </p:ext>
                </p:extLst>
              </p:nvPr>
            </p:nvGraphicFramePr>
            <p:xfrm>
              <a:off x="8149301" y="4399627"/>
              <a:ext cx="1242634" cy="9387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2250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462492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377892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8"/>
                          <a:stretch>
                            <a:fillRect l="-3125" t="-3448" r="-212500" b="-1896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8"/>
                          <a:stretch>
                            <a:fillRect l="-89189" t="-3448" r="-83784" b="-1896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8"/>
                          <a:stretch>
                            <a:fillRect l="-233333" t="-3448" r="-3333" b="-1896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Content Placeholder 4">
                <a:extLst>
                  <a:ext uri="{FF2B5EF4-FFF2-40B4-BE49-F238E27FC236}">
                    <a16:creationId xmlns:a16="http://schemas.microsoft.com/office/drawing/2014/main" id="{7F352A30-EF59-A54C-AC6E-BB4BE6144010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9789431" y="4378334"/>
              <a:ext cx="1242634" cy="9387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2250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462492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377892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267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Content Placeholder 4">
                <a:extLst>
                  <a:ext uri="{FF2B5EF4-FFF2-40B4-BE49-F238E27FC236}">
                    <a16:creationId xmlns:a16="http://schemas.microsoft.com/office/drawing/2014/main" id="{7F352A30-EF59-A54C-AC6E-BB4BE614401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41174665"/>
                  </p:ext>
                </p:extLst>
              </p:nvPr>
            </p:nvGraphicFramePr>
            <p:xfrm>
              <a:off x="9789431" y="4378334"/>
              <a:ext cx="1242634" cy="9387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2250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462492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377892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9"/>
                          <a:stretch>
                            <a:fillRect l="-3125" r="-212500" b="-193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9"/>
                          <a:stretch>
                            <a:fillRect l="-89189" r="-83784" b="-193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9"/>
                          <a:stretch>
                            <a:fillRect l="-233333" r="-3333" b="-1931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306A6D-CBCB-414F-AC8F-2FD68F368EB9}"/>
                  </a:ext>
                </a:extLst>
              </p:cNvPr>
              <p:cNvSpPr txBox="1"/>
              <p:nvPr/>
            </p:nvSpPr>
            <p:spPr>
              <a:xfrm>
                <a:off x="535236" y="5581425"/>
                <a:ext cx="36265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2+0.5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2=1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306A6D-CBCB-414F-AC8F-2FD68F368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36" y="5581425"/>
                <a:ext cx="3626506" cy="369332"/>
              </a:xfrm>
              <a:prstGeom prst="rect">
                <a:avLst/>
              </a:prstGeom>
              <a:blipFill>
                <a:blip r:embed="rId10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1B8B6A-88BF-BC4E-85B5-4C8CBE842E04}"/>
                  </a:ext>
                </a:extLst>
              </p:cNvPr>
              <p:cNvSpPr txBox="1"/>
              <p:nvPr/>
            </p:nvSpPr>
            <p:spPr>
              <a:xfrm>
                <a:off x="4291853" y="5384129"/>
                <a:ext cx="1613647" cy="4128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1B8B6A-88BF-BC4E-85B5-4C8CBE842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853" y="5384129"/>
                <a:ext cx="1613647" cy="41287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202FB6D-8F63-D34F-BF20-48A0EEBBEABD}"/>
                  </a:ext>
                </a:extLst>
              </p:cNvPr>
              <p:cNvSpPr txBox="1"/>
              <p:nvPr/>
            </p:nvSpPr>
            <p:spPr>
              <a:xfrm>
                <a:off x="5905206" y="5374990"/>
                <a:ext cx="1735475" cy="4128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202FB6D-8F63-D34F-BF20-48A0EEBBE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206" y="5374990"/>
                <a:ext cx="1735475" cy="41287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8AEBA09-ED77-2C41-A229-52F11D5E136A}"/>
                  </a:ext>
                </a:extLst>
              </p:cNvPr>
              <p:cNvSpPr txBox="1"/>
              <p:nvPr/>
            </p:nvSpPr>
            <p:spPr>
              <a:xfrm>
                <a:off x="8037721" y="5361818"/>
                <a:ext cx="1658531" cy="423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8AEBA09-ED77-2C41-A229-52F11D5E1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721" y="5361818"/>
                <a:ext cx="1658531" cy="42396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4DEA574-6D61-5141-9724-E096DAF9E537}"/>
                  </a:ext>
                </a:extLst>
              </p:cNvPr>
              <p:cNvSpPr txBox="1"/>
              <p:nvPr/>
            </p:nvSpPr>
            <p:spPr>
              <a:xfrm>
                <a:off x="9749372" y="5341386"/>
                <a:ext cx="1780359" cy="423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4DEA574-6D61-5141-9724-E096DAF9E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9372" y="5341386"/>
                <a:ext cx="1780359" cy="42396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B99ACDC-A045-3F48-BF19-FD96840C71C0}"/>
                  </a:ext>
                </a:extLst>
              </p:cNvPr>
              <p:cNvSpPr/>
              <p:nvPr/>
            </p:nvSpPr>
            <p:spPr>
              <a:xfrm>
                <a:off x="4817081" y="5962614"/>
                <a:ext cx="18204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𝐺𝑎𝑖𝑛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B99ACDC-A045-3F48-BF19-FD96840C71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081" y="5962614"/>
                <a:ext cx="182043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9E2A916-2A73-BD49-A56D-C593CF273A91}"/>
                  </a:ext>
                </a:extLst>
              </p:cNvPr>
              <p:cNvSpPr/>
              <p:nvPr/>
            </p:nvSpPr>
            <p:spPr>
              <a:xfrm>
                <a:off x="9002577" y="5920331"/>
                <a:ext cx="18257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𝐺𝑎𝑖𝑛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9E2A916-2A73-BD49-A56D-C593CF273A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2577" y="5920331"/>
                <a:ext cx="182575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AF8AFB61-0917-E744-B046-1D705E033F60}"/>
                  </a:ext>
                </a:extLst>
              </p:cNvPr>
              <p:cNvSpPr/>
              <p:nvPr/>
            </p:nvSpPr>
            <p:spPr>
              <a:xfrm>
                <a:off x="5856976" y="6389055"/>
                <a:ext cx="4936547" cy="444291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ID3 will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as the next split attribute</a:t>
                </a:r>
              </a:p>
            </p:txBody>
          </p:sp>
        </mc:Choice>
        <mc:Fallback xmlns=""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AF8AFB61-0917-E744-B046-1D705E033F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976" y="6389055"/>
                <a:ext cx="4936547" cy="444291"/>
              </a:xfrm>
              <a:prstGeom prst="roundRect">
                <a:avLst/>
              </a:prstGeom>
              <a:blipFill>
                <a:blip r:embed="rId17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500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5A8DB-0272-3E4F-8967-A38DA68BF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Addressing Overfitting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C1F1D7-BD41-E74E-B0BA-1C1EA51982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dirty="0"/>
                  <a:t>More Regularization (Constrain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Do not split leaves past a fixed depth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Do not split leaves with fewer than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labels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Do not split leaves where the maximal information gain is less than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Pruning (removing leaves)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Evaluate each split using a validation set and compare the validation error with and without that split (replacing it with the most common label at that point)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Use statistical test to examine whether the split is “informative” (leads to different enough subtrees)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C1F1D7-BD41-E74E-B0BA-1C1EA51982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292" b="-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690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3C0AF-8605-1542-AE63-4AE135577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Discussions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2C5F9D-E1EB-2448-BE92-023CA654EB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Real-valued features (continuous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Need to select threshold for branching</a:t>
                </a:r>
              </a:p>
              <a:p>
                <a:endParaRPr lang="en-US" dirty="0"/>
              </a:p>
              <a:p>
                <a:r>
                  <a:rPr lang="en-US" dirty="0"/>
                  <a:t>Regression (continuous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Change leaf prediction: e.g., average instead of majority vote</a:t>
                </a:r>
              </a:p>
              <a:p>
                <a:pPr lvl="1"/>
                <a:r>
                  <a:rPr lang="en-US" dirty="0"/>
                  <a:t>Change measure for “purity” of data: e.g., squared error of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2C5F9D-E1EB-2448-BE92-023CA654EB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5056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D3D0D-0110-C841-92FC-E6A697951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ADDC0-CF83-A649-89BC-5846D1F2C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focus of the next two lectures</a:t>
            </a:r>
          </a:p>
        </p:txBody>
      </p:sp>
    </p:spTree>
    <p:extLst>
      <p:ext uri="{BB962C8B-B14F-4D97-AF65-F5344CB8AC3E}">
        <p14:creationId xmlns:p14="http://schemas.microsoft.com/office/powerpoint/2010/main" val="27520443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65BEE-D49E-2F4C-8DDA-6963B5353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73FDCF-FFEE-0341-A071-AA01106F61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we are given a set of learned hypothesis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What can we do?</a:t>
                </a:r>
              </a:p>
              <a:p>
                <a:pPr lvl="1"/>
                <a:r>
                  <a:rPr lang="en-US" dirty="0"/>
                  <a:t>Use validation to pick the best one</a:t>
                </a:r>
              </a:p>
              <a:p>
                <a:pPr lvl="1"/>
                <a:r>
                  <a:rPr lang="en-US" dirty="0"/>
                  <a:t>What if all of them are not good enough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Can we </a:t>
                </a:r>
                <a:r>
                  <a:rPr lang="en-US" dirty="0">
                    <a:solidFill>
                      <a:srgbClr val="C00000"/>
                    </a:solidFill>
                  </a:rPr>
                  <a:t>aggregate</a:t>
                </a:r>
                <a:r>
                  <a:rPr lang="en-US" dirty="0"/>
                  <a:t> them?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73FDCF-FFEE-0341-A071-AA01106F61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382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F2BDD-75CE-A54E-9A21-C1176E0B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3B9DEB-3563-9E4F-95B3-A0F7F0F8BB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Reserve </a:t>
                </a:r>
                <a:r>
                  <a:rPr lang="en-US" dirty="0"/>
                  <a:t>data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3B9DEB-3563-9E4F-95B3-A0F7F0F8B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576120-0E15-D640-8F85-DB2DBBB04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923" y="3183038"/>
            <a:ext cx="3250788" cy="35472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C96C2F-AF90-8144-A1FF-7683B23E9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429" y="5612260"/>
            <a:ext cx="5393135" cy="104594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E4CF1D2-6146-2A47-AC15-639BA0777C8D}"/>
              </a:ext>
            </a:extLst>
          </p:cNvPr>
          <p:cNvSpPr txBox="1">
            <a:spLocks/>
          </p:cNvSpPr>
          <p:nvPr/>
        </p:nvSpPr>
        <p:spPr>
          <a:xfrm>
            <a:off x="5603600" y="5274257"/>
            <a:ext cx="5880582" cy="1583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Cross Validation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3C7B2E-9FF1-C246-9860-A5C0FF74C379}"/>
              </a:ext>
            </a:extLst>
          </p:cNvPr>
          <p:cNvSpPr txBox="1"/>
          <p:nvPr/>
        </p:nvSpPr>
        <p:spPr>
          <a:xfrm>
            <a:off x="1658129" y="2722645"/>
            <a:ext cx="221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B2435018-F4A3-B140-BD52-CAF06A7F93FD}"/>
                  </a:ext>
                </a:extLst>
              </p:cNvPr>
              <p:cNvSpPr/>
              <p:nvPr/>
            </p:nvSpPr>
            <p:spPr>
              <a:xfrm>
                <a:off x="6484177" y="885366"/>
                <a:ext cx="5488367" cy="104594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Note that the outlook comparisons are “in expectation”</a:t>
                </a:r>
              </a:p>
              <a:p>
                <a:r>
                  <a:rPr lang="en-US" dirty="0"/>
                  <a:t>If you only get one “draw”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:r>
                  <a:rPr lang="en-US" dirty="0"/>
                  <a:t>you cannot say anything “for certain”</a:t>
                </a: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B2435018-F4A3-B140-BD52-CAF06A7F93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177" y="885366"/>
                <a:ext cx="5488367" cy="1045941"/>
              </a:xfrm>
              <a:prstGeom prst="roundRect">
                <a:avLst/>
              </a:prstGeom>
              <a:blipFill>
                <a:blip r:embed="rId6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17F6A5-2DE1-804D-B8EA-FC1DA3BB14FC}"/>
              </a:ext>
            </a:extLst>
          </p:cNvPr>
          <p:cNvCxnSpPr/>
          <p:nvPr/>
        </p:nvCxnSpPr>
        <p:spPr>
          <a:xfrm flipV="1">
            <a:off x="8839200" y="1979140"/>
            <a:ext cx="237744" cy="455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Content Placeholder 4">
                <a:extLst>
                  <a:ext uri="{FF2B5EF4-FFF2-40B4-BE49-F238E27FC236}">
                    <a16:creationId xmlns:a16="http://schemas.microsoft.com/office/drawing/2014/main" id="{F171B1BE-4B87-B742-802A-EB5F42FD8FF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73483044"/>
                  </p:ext>
                </p:extLst>
              </p:nvPr>
            </p:nvGraphicFramePr>
            <p:xfrm>
              <a:off x="5338292" y="2533254"/>
              <a:ext cx="6276272" cy="25256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33695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2161960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2880617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457003"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/>
                        </a:p>
                      </a:txBody>
                      <a:tcPr marL="70398" marR="70398" marT="35199" marB="35199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Outlook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Relationship to</a:t>
                          </a:r>
                          <a:r>
                            <a:rPr lang="en-US" sz="1800" b="1" baseline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1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𝒐𝒖𝒕</m:t>
                                  </m:r>
                                </m:sub>
                              </m:sSub>
                            </m:oMath>
                          </a14:m>
                          <a:endParaRPr lang="en-US" sz="1800" b="1" dirty="0"/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64862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Incredibly optimistic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VC-bound</a:t>
                          </a:r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7223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𝑣𝑎𝑙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1100" b="0" dirty="0">
                              <a:solidFill>
                                <a:schemeClr val="accent2"/>
                              </a:solidFill>
                            </a:rPr>
                            <a:t>(when used for model selection)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Slightly optimistic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err="1"/>
                            <a:t>Hoeffding’s</a:t>
                          </a:r>
                          <a:r>
                            <a:rPr lang="en-US" sz="1800" b="0" dirty="0"/>
                            <a:t> bound </a:t>
                          </a:r>
                          <a:br>
                            <a:rPr lang="en-US" sz="1800" b="0" dirty="0"/>
                          </a:br>
                          <a:r>
                            <a:rPr lang="en-US" sz="1800" b="0" dirty="0"/>
                            <a:t>(multiple hypotheses)</a:t>
                          </a:r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64862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𝑡𝑒𝑠𝑡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Unbiased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err="1"/>
                            <a:t>Hoeffding’s</a:t>
                          </a:r>
                          <a:r>
                            <a:rPr lang="en-US" sz="1800" b="0" dirty="0"/>
                            <a:t> bound </a:t>
                          </a:r>
                          <a:br>
                            <a:rPr lang="en-US" sz="1800" b="0" dirty="0"/>
                          </a:br>
                          <a:r>
                            <a:rPr lang="en-US" sz="1800" b="0" dirty="0"/>
                            <a:t>(single hypothesis)</a:t>
                          </a:r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Content Placeholder 4">
                <a:extLst>
                  <a:ext uri="{FF2B5EF4-FFF2-40B4-BE49-F238E27FC236}">
                    <a16:creationId xmlns:a16="http://schemas.microsoft.com/office/drawing/2014/main" id="{F171B1BE-4B87-B742-802A-EB5F42FD8FF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73483044"/>
                  </p:ext>
                </p:extLst>
              </p:nvPr>
            </p:nvGraphicFramePr>
            <p:xfrm>
              <a:off x="5338292" y="2533254"/>
              <a:ext cx="6276272" cy="25256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33695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2161960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2880617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457003"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/>
                        </a:p>
                      </a:txBody>
                      <a:tcPr marL="70398" marR="70398" marT="35199" marB="35199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Outlook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398" marR="70398" marT="35199" marB="35199" anchor="ctr">
                        <a:blipFill>
                          <a:blip r:embed="rId7"/>
                          <a:stretch>
                            <a:fillRect l="-118502" t="-2778" r="-881" b="-47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6486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398" marR="70398" marT="35199" marB="35199" anchor="ctr">
                        <a:blipFill>
                          <a:blip r:embed="rId7"/>
                          <a:stretch>
                            <a:fillRect l="-1031" t="-71154" r="-412371" b="-228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Incredibly optimistic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VC-bound</a:t>
                          </a:r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771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398" marR="70398" marT="35199" marB="35199" anchor="ctr">
                        <a:blipFill>
                          <a:blip r:embed="rId7"/>
                          <a:stretch>
                            <a:fillRect l="-1031" t="-145902" r="-412371" b="-95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Slightly optimistic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err="1"/>
                            <a:t>Hoeffding’s</a:t>
                          </a:r>
                          <a:r>
                            <a:rPr lang="en-US" sz="1800" b="0" dirty="0"/>
                            <a:t> bound </a:t>
                          </a:r>
                          <a:br>
                            <a:rPr lang="en-US" sz="1800" b="0" dirty="0"/>
                          </a:br>
                          <a:r>
                            <a:rPr lang="en-US" sz="1800" b="0" dirty="0"/>
                            <a:t>(multiple hypotheses)</a:t>
                          </a:r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6486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398" marR="70398" marT="35199" marB="35199" anchor="ctr">
                        <a:blipFill>
                          <a:blip r:embed="rId7"/>
                          <a:stretch>
                            <a:fillRect l="-1031" t="-294118" r="-412371" b="-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Unbiased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err="1"/>
                            <a:t>Hoeffding’s</a:t>
                          </a:r>
                          <a:r>
                            <a:rPr lang="en-US" sz="1800" b="0" dirty="0"/>
                            <a:t> bound </a:t>
                          </a:r>
                          <a:br>
                            <a:rPr lang="en-US" sz="1800" b="0" dirty="0"/>
                          </a:br>
                          <a:r>
                            <a:rPr lang="en-US" sz="1800" b="0" dirty="0"/>
                            <a:t>(single hypothesis)</a:t>
                          </a:r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969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FA89-6447-F44E-AA02-25CEAB6C9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Aggregation a Good Idea?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EA426-86ED-1C4E-BA88-90C8D4D3B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887" y="1987356"/>
            <a:ext cx="6546196" cy="4149779"/>
          </a:xfrm>
        </p:spPr>
        <p:txBody>
          <a:bodyPr>
            <a:normAutofit/>
          </a:bodyPr>
          <a:lstStyle/>
          <a:p>
            <a:r>
              <a:rPr lang="en-US" dirty="0"/>
              <a:t>At a 1906 country fair, ~800 people participate in a contest to guess the weight of an ox. </a:t>
            </a:r>
          </a:p>
          <a:p>
            <a:endParaRPr lang="en-US" dirty="0"/>
          </a:p>
          <a:p>
            <a:r>
              <a:rPr lang="en-US" dirty="0"/>
              <a:t>Reward is given to the person with the closest guess.</a:t>
            </a:r>
          </a:p>
          <a:p>
            <a:endParaRPr lang="en-US" dirty="0"/>
          </a:p>
          <a:p>
            <a:r>
              <a:rPr lang="en-US" dirty="0"/>
              <a:t>The average guess is 1,197lbs. </a:t>
            </a:r>
            <a:br>
              <a:rPr lang="en-US" dirty="0"/>
            </a:br>
            <a:r>
              <a:rPr lang="en-US" dirty="0"/>
              <a:t>The true answer is 1,198lbs.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719AFC-9A1C-DA4E-BB33-3E22F2B7C7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8032" y="2495724"/>
            <a:ext cx="3379500" cy="250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9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FA89-6447-F44E-AA02-25CEAB6C9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Aggregation a Good Idea?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16E846-829D-9B4B-AB30-33DD659CF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Maybe</a:t>
            </a:r>
          </a:p>
          <a:p>
            <a:pPr lvl="1"/>
            <a:r>
              <a:rPr lang="en-US" dirty="0"/>
              <a:t>If the hypothesis is “diverse”, and “on average” they seem good</a:t>
            </a:r>
          </a:p>
          <a:p>
            <a:pPr lvl="1"/>
            <a:endParaRPr lang="en-US" dirty="0"/>
          </a:p>
          <a:p>
            <a:r>
              <a:rPr lang="en-US" dirty="0"/>
              <a:t>Question:</a:t>
            </a:r>
          </a:p>
          <a:p>
            <a:pPr lvl="1"/>
            <a:r>
              <a:rPr lang="en-US" dirty="0"/>
              <a:t>How do we </a:t>
            </a:r>
            <a:r>
              <a:rPr lang="en-US" dirty="0">
                <a:solidFill>
                  <a:srgbClr val="C00000"/>
                </a:solidFill>
              </a:rPr>
              <a:t>find</a:t>
            </a:r>
            <a:r>
              <a:rPr lang="en-US" dirty="0"/>
              <a:t> a set of hypothesis that are diverse and “on average” good</a:t>
            </a:r>
          </a:p>
          <a:p>
            <a:pPr lvl="1"/>
            <a:r>
              <a:rPr lang="en-US" dirty="0"/>
              <a:t>How do we </a:t>
            </a:r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the set of hypothesis</a:t>
            </a:r>
          </a:p>
          <a:p>
            <a:pPr lvl="1"/>
            <a:endParaRPr lang="en-US" dirty="0"/>
          </a:p>
          <a:p>
            <a:r>
              <a:rPr lang="en-US" dirty="0"/>
              <a:t>Ensemble learning (Next Two Lectures)</a:t>
            </a:r>
          </a:p>
          <a:p>
            <a:pPr lvl="1"/>
            <a:r>
              <a:rPr lang="en-US" dirty="0"/>
              <a:t>Bagging – Random Forest </a:t>
            </a:r>
          </a:p>
          <a:p>
            <a:pPr lvl="1"/>
            <a:r>
              <a:rPr lang="en-US" dirty="0"/>
              <a:t>Boosting – AdaBoost</a:t>
            </a:r>
          </a:p>
        </p:txBody>
      </p:sp>
    </p:spTree>
    <p:extLst>
      <p:ext uri="{BB962C8B-B14F-4D97-AF65-F5344CB8AC3E}">
        <p14:creationId xmlns:p14="http://schemas.microsoft.com/office/powerpoint/2010/main" val="107007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3778625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170DC-A38F-7C48-84E9-C24AA7CFE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Learning Principles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EBDEB-C546-E040-85CA-8C7270C6B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62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57" y="14178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Occam’s Razor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Sampling Bias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Data Snooping</a:t>
            </a:r>
          </a:p>
        </p:txBody>
      </p:sp>
    </p:spTree>
    <p:extLst>
      <p:ext uri="{BB962C8B-B14F-4D97-AF65-F5344CB8AC3E}">
        <p14:creationId xmlns:p14="http://schemas.microsoft.com/office/powerpoint/2010/main" val="3296399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31081</TotalTime>
  <Words>3392</Words>
  <Application>Microsoft Macintosh PowerPoint</Application>
  <PresentationFormat>Widescreen</PresentationFormat>
  <Paragraphs>857</Paragraphs>
  <Slides>61</Slides>
  <Notes>0</Notes>
  <HiddenSlides>7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Arial</vt:lpstr>
      <vt:lpstr>Calibri</vt:lpstr>
      <vt:lpstr>Calibri Light</vt:lpstr>
      <vt:lpstr>Cambria Math</vt:lpstr>
      <vt:lpstr>Symbol</vt:lpstr>
      <vt:lpstr>Office Theme</vt:lpstr>
      <vt:lpstr>CSE 417T Introduction to Machine Learning</vt:lpstr>
      <vt:lpstr>Logistics</vt:lpstr>
      <vt:lpstr>Recap</vt:lpstr>
      <vt:lpstr>Overfitting and Its Cures</vt:lpstr>
      <vt:lpstr>Regularization</vt:lpstr>
      <vt:lpstr>Validation</vt:lpstr>
      <vt:lpstr>Today’s Lecture</vt:lpstr>
      <vt:lpstr>Three Learning Principles</vt:lpstr>
      <vt:lpstr>PowerPoint Presentation</vt:lpstr>
      <vt:lpstr>Occam’s Razor</vt:lpstr>
      <vt:lpstr>PowerPoint Presentation</vt:lpstr>
      <vt:lpstr>PowerPoint Presentation</vt:lpstr>
      <vt:lpstr>Simple Model?</vt:lpstr>
      <vt:lpstr>Simple Model?</vt:lpstr>
      <vt:lpstr>Why is Simple Better?</vt:lpstr>
      <vt:lpstr>Why is Simple Better?</vt:lpstr>
      <vt:lpstr>Falsifiability</vt:lpstr>
      <vt:lpstr>A Classical Puzzle</vt:lpstr>
      <vt:lpstr>PowerPoint Presentation</vt:lpstr>
      <vt:lpstr>1948 US Presidential Election</vt:lpstr>
      <vt:lpstr>PowerPoint Presentation</vt:lpstr>
      <vt:lpstr>What happened?</vt:lpstr>
      <vt:lpstr>Sampling Bias</vt:lpstr>
      <vt:lpstr>What can we do….</vt:lpstr>
      <vt:lpstr>PowerPoint Presentation</vt:lpstr>
      <vt:lpstr>PowerPoint Presentation</vt:lpstr>
      <vt:lpstr>Credit card example</vt:lpstr>
      <vt:lpstr>PowerPoint Presentation</vt:lpstr>
      <vt:lpstr>PowerPoint Presentation</vt:lpstr>
      <vt:lpstr>Data Snooping</vt:lpstr>
      <vt:lpstr>Shouldn’t look at the data before selecting H</vt:lpstr>
      <vt:lpstr>A Subtle Example</vt:lpstr>
      <vt:lpstr>Reuse of a Data Set</vt:lpstr>
      <vt:lpstr>PowerPoint Presentation</vt:lpstr>
      <vt:lpstr>PowerPoint Presentation</vt:lpstr>
      <vt:lpstr>What Should We Do…</vt:lpstr>
      <vt:lpstr>PowerPoint Presentation</vt:lpstr>
      <vt:lpstr>Content of Exam 1 Till Here</vt:lpstr>
      <vt:lpstr>Course Plan</vt:lpstr>
      <vt:lpstr>Decision Tree</vt:lpstr>
      <vt:lpstr>Decision Tree Hypothesis</vt:lpstr>
      <vt:lpstr>Decision Tree Hypothesis</vt:lpstr>
      <vt:lpstr>Decision Tree Hypothesis</vt:lpstr>
      <vt:lpstr>Learning Decision Tree from Data</vt:lpstr>
      <vt:lpstr>Learning Decision Tree from Data</vt:lpstr>
      <vt:lpstr>Template of Greedy-Based Decision Tree Algorithm</vt:lpstr>
      <vt:lpstr>Example</vt:lpstr>
      <vt:lpstr>Example Heuristics</vt:lpstr>
      <vt:lpstr>Split Criteria</vt:lpstr>
      <vt:lpstr>Split Criteria</vt:lpstr>
      <vt:lpstr>Brief Intro to Information Entropy</vt:lpstr>
      <vt:lpstr>Brief Intro to Information Entropy</vt:lpstr>
      <vt:lpstr>Brief Intro to Information Entropy</vt:lpstr>
      <vt:lpstr>ID3: Using Information Gain as Selection Criteria</vt:lpstr>
      <vt:lpstr>ID3: Using Information Gain as Selection Criteria</vt:lpstr>
      <vt:lpstr>Further Addressing Overfitting</vt:lpstr>
      <vt:lpstr>More Discussions</vt:lpstr>
      <vt:lpstr>Ensemble Learning</vt:lpstr>
      <vt:lpstr>Ensemble Learning</vt:lpstr>
      <vt:lpstr>Is Aggregation a Good Idea?</vt:lpstr>
      <vt:lpstr>Is Aggregation a Good Idea?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2807</cp:revision>
  <cp:lastPrinted>2020-02-13T16:58:38Z</cp:lastPrinted>
  <dcterms:created xsi:type="dcterms:W3CDTF">2017-08-24T15:35:37Z</dcterms:created>
  <dcterms:modified xsi:type="dcterms:W3CDTF">2022-10-07T18:11:00Z</dcterms:modified>
</cp:coreProperties>
</file>